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2" r:id="rId2"/>
    <p:sldId id="256" r:id="rId3"/>
    <p:sldId id="343" r:id="rId4"/>
    <p:sldId id="344" r:id="rId5"/>
    <p:sldId id="354" r:id="rId6"/>
    <p:sldId id="345" r:id="rId7"/>
    <p:sldId id="346" r:id="rId8"/>
    <p:sldId id="347" r:id="rId9"/>
    <p:sldId id="348" r:id="rId10"/>
    <p:sldId id="349" r:id="rId11"/>
    <p:sldId id="352" r:id="rId12"/>
    <p:sldId id="355" r:id="rId13"/>
    <p:sldId id="353" r:id="rId14"/>
    <p:sldId id="356" r:id="rId15"/>
    <p:sldId id="34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516"/>
    <a:srgbClr val="FF3300"/>
    <a:srgbClr val="F57B98"/>
    <a:srgbClr val="6BA024"/>
    <a:srgbClr val="629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02" autoAdjust="0"/>
  </p:normalViewPr>
  <p:slideViewPr>
    <p:cSldViewPr>
      <p:cViewPr varScale="1">
        <p:scale>
          <a:sx n="86" d="100"/>
          <a:sy n="86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6BD85-1633-4A36-B575-51D7D104360B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B87F-0902-42CB-82D8-C4E5A086E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2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0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8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3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9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3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2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6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9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1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7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3112-543F-428A-A283-FF937018481E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C330-EA84-4C61-A31E-55A03007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0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audio" Target="../media/media2.wav"/><Relationship Id="rId10" Type="http://schemas.openxmlformats.org/officeDocument/2006/relationships/image" Target="../media/image3.png"/><Relationship Id="rId4" Type="http://schemas.microsoft.com/office/2007/relationships/media" Target="../media/media2.wav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1.wav"/><Relationship Id="rId7" Type="http://schemas.microsoft.com/office/2007/relationships/hdphoto" Target="../media/hdphoto1.wdp"/><Relationship Id="rId2" Type="http://schemas.microsoft.com/office/2007/relationships/media" Target="../media/media11.wav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2.wav"/><Relationship Id="rId7" Type="http://schemas.microsoft.com/office/2007/relationships/hdphoto" Target="../media/hdphoto1.wdp"/><Relationship Id="rId2" Type="http://schemas.microsoft.com/office/2007/relationships/media" Target="../media/media12.wav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3.wav"/><Relationship Id="rId7" Type="http://schemas.microsoft.com/office/2007/relationships/hdphoto" Target="../media/hdphoto1.wdp"/><Relationship Id="rId2" Type="http://schemas.microsoft.com/office/2007/relationships/media" Target="../media/media13.wav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4.wav"/><Relationship Id="rId7" Type="http://schemas.microsoft.com/office/2007/relationships/hdphoto" Target="../media/hdphoto1.wdp"/><Relationship Id="rId2" Type="http://schemas.microsoft.com/office/2007/relationships/media" Target="../media/media14.wav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4.wav"/><Relationship Id="rId7" Type="http://schemas.microsoft.com/office/2007/relationships/hdphoto" Target="../media/hdphoto1.wdp"/><Relationship Id="rId2" Type="http://schemas.microsoft.com/office/2007/relationships/media" Target="../media/media14.wav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5.wav"/><Relationship Id="rId7" Type="http://schemas.openxmlformats.org/officeDocument/2006/relationships/image" Target="../media/image3.png"/><Relationship Id="rId2" Type="http://schemas.microsoft.com/office/2007/relationships/media" Target="../media/media15.wav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wav"/><Relationship Id="rId7" Type="http://schemas.microsoft.com/office/2007/relationships/hdphoto" Target="../media/hdphoto1.wdp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wav"/><Relationship Id="rId7" Type="http://schemas.microsoft.com/office/2007/relationships/hdphoto" Target="../media/hdphoto1.wdp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5.wav"/><Relationship Id="rId7" Type="http://schemas.openxmlformats.org/officeDocument/2006/relationships/image" Target="../media/image3.png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6.wav"/><Relationship Id="rId7" Type="http://schemas.openxmlformats.org/officeDocument/2006/relationships/image" Target="../media/image3.png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7.wav"/><Relationship Id="rId7" Type="http://schemas.openxmlformats.org/officeDocument/2006/relationships/image" Target="../media/image3.png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av"/><Relationship Id="rId7" Type="http://schemas.microsoft.com/office/2007/relationships/hdphoto" Target="../media/hdphoto1.wdp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9.wav"/><Relationship Id="rId7" Type="http://schemas.openxmlformats.org/officeDocument/2006/relationships/image" Target="../media/image3.png"/><Relationship Id="rId2" Type="http://schemas.microsoft.com/office/2007/relationships/media" Target="../media/media9.wav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0.wav"/><Relationship Id="rId7" Type="http://schemas.openxmlformats.org/officeDocument/2006/relationships/image" Target="../media/image3.png"/><Relationship Id="rId2" Type="http://schemas.microsoft.com/office/2007/relationships/media" Target="../media/media10.wav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497183/abad4fad-3c09-495d-aaba-d7bad359e619/s1200?webp=fal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36" y="785066"/>
            <a:ext cx="6744340" cy="1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3" y="2924944"/>
            <a:ext cx="9142094" cy="1656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flipV="1">
            <a:off x="5976156" y="4684931"/>
            <a:ext cx="1980220" cy="1812104"/>
          </a:xfrm>
          <a:prstGeom prst="blockArc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414397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Franklin Gothic Medium Cond" pitchFamily="34" charset="0"/>
              </a:rPr>
              <a:t>ЧТОБЫ  СБЕРЕЧЬ  СЕРДЦЕ</a:t>
            </a:r>
            <a:endParaRPr lang="ru-RU" sz="36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53" y="116632"/>
            <a:ext cx="891599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51165" y="5162642"/>
            <a:ext cx="1272095" cy="1208958"/>
          </a:xfrm>
          <a:prstGeom prst="hear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22" y="645060"/>
            <a:ext cx="4096455" cy="2304256"/>
          </a:xfrm>
          <a:prstGeom prst="rect">
            <a:avLst/>
          </a:prstGeom>
        </p:spPr>
      </p:pic>
      <p:pic>
        <p:nvPicPr>
          <p:cNvPr id="16" name="46445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67.5992" end="6689.830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07343" y="5483696"/>
            <a:ext cx="609600" cy="609600"/>
          </a:xfrm>
          <a:prstGeom prst="rect">
            <a:avLst/>
          </a:prstGeo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19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53"/>
    </mc:Choice>
    <mc:Fallback>
      <p:transition spd="slow" advTm="12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0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rdiohelp.com/wp-content/uploads/2017/02/sinusovaya-arirm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5175" y="769938"/>
            <a:ext cx="5085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OfficinaSansWinCTT" pitchFamily="2" charset="0"/>
              </a:rPr>
              <a:t>АЭРОБНАЯ </a:t>
            </a:r>
            <a:r>
              <a:rPr lang="ru-RU" sz="3600" b="1" dirty="0" smtClean="0">
                <a:solidFill>
                  <a:srgbClr val="C00000"/>
                </a:solidFill>
                <a:latin typeface="OfficinaSansWinCTT" pitchFamily="2" charset="0"/>
              </a:rPr>
              <a:t>ЗОНА</a:t>
            </a:r>
            <a:endParaRPr lang="ru-RU" sz="36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2396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713" y="6088559"/>
            <a:ext cx="78298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Franklin Gothic Medium Cond" pitchFamily="34" charset="0"/>
              </a:rPr>
              <a:t>ОПТИМАЛЬНЫЙ </a:t>
            </a:r>
            <a:r>
              <a:rPr lang="ru-RU" sz="4400" dirty="0">
                <a:solidFill>
                  <a:srgbClr val="C00000"/>
                </a:solidFill>
                <a:latin typeface="Franklin Gothic Medium Cond" pitchFamily="34" charset="0"/>
              </a:rPr>
              <a:t>УРОВЕНЬ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8002" y="1547888"/>
            <a:ext cx="4000022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OfficinaSansWinCTT" pitchFamily="2" charset="0"/>
              </a:rPr>
              <a:t>80</a:t>
            </a:r>
            <a:r>
              <a:rPr lang="ru-RU" sz="4400" b="1" dirty="0">
                <a:solidFill>
                  <a:schemeClr val="bg1"/>
                </a:solidFill>
                <a:latin typeface="OfficinaSansWinCTT" pitchFamily="2" charset="0"/>
              </a:rPr>
              <a:t>% от МЧСС</a:t>
            </a:r>
          </a:p>
        </p:txBody>
      </p:sp>
      <p:pic>
        <p:nvPicPr>
          <p:cNvPr id="9220" name="Picture 4" descr="https://chelseablues.ru/images/news8/ojNurYj59s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8" y="2311524"/>
            <a:ext cx="3986436" cy="26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7577739" y="-75958"/>
            <a:ext cx="1115903" cy="1082190"/>
            <a:chOff x="311483" y="4080452"/>
            <a:chExt cx="1980220" cy="1812104"/>
          </a:xfrm>
        </p:grpSpPr>
        <p:sp>
          <p:nvSpPr>
            <p:cNvPr id="25" name="Арка 24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7666" y="4932457"/>
            <a:ext cx="3974279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Спокойная гимнастика, танцы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или степ-аэробика</a:t>
            </a:r>
            <a:endParaRPr lang="ru-RU" sz="1600" b="1" dirty="0">
              <a:solidFill>
                <a:schemeClr val="bg1"/>
              </a:solidFill>
              <a:latin typeface="OfficinaSansWinCT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9058" y="2343123"/>
            <a:ext cx="29604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Количество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использованных жиров уменьшается, 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 в «топку» начинают поступать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углеводы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97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84"/>
    </mc:Choice>
    <mc:Fallback>
      <p:transition spd="slow" advTm="17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1" grpId="0"/>
      <p:bldP spid="20" grpId="0" animBg="1"/>
      <p:bldP spid="3" grpId="0" animBg="1"/>
      <p:bldP spid="14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rdiohelp.com/wp-content/uploads/2017/02/sinusovaya-arirm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9786" y="764011"/>
            <a:ext cx="645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OfficinaSansWinCTT" pitchFamily="2" charset="0"/>
              </a:rPr>
              <a:t>АНАЭРОБНАЯ </a:t>
            </a:r>
            <a:r>
              <a:rPr lang="ru-RU" sz="3600" b="1" dirty="0" smtClean="0">
                <a:solidFill>
                  <a:srgbClr val="C00000"/>
                </a:solidFill>
                <a:latin typeface="OfficinaSansWinCTT" pitchFamily="2" charset="0"/>
              </a:rPr>
              <a:t>ЗОНА</a:t>
            </a:r>
            <a:endParaRPr lang="ru-RU" sz="3600" b="1" dirty="0">
              <a:solidFill>
                <a:srgbClr val="C00000"/>
              </a:solidFill>
              <a:latin typeface="OfficinaSansWinCTT" pitchFamily="2" charset="0"/>
            </a:endParaRP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2396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1343" y="2311098"/>
            <a:ext cx="34908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Хорошо тренируется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общая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выносливость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организма</a:t>
            </a: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Увеличивается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количество необходимого для клеток тела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кислорода</a:t>
            </a: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Дыхательной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 сердечно-сосудистой системе приходится работать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с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большей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интенсивностью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</p:txBody>
      </p:sp>
      <p:pic>
        <p:nvPicPr>
          <p:cNvPr id="10242" name="Picture 2" descr="https://avatars.mds.yandex.net/get-pdb/909209/8ff9b7bd-b391-470c-a79c-d22aa9b19073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100659"/>
            <a:ext cx="3955451" cy="2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7577739" y="-75958"/>
            <a:ext cx="1115903" cy="1082190"/>
            <a:chOff x="311483" y="4080452"/>
            <a:chExt cx="1980220" cy="1812104"/>
          </a:xfrm>
        </p:grpSpPr>
        <p:sp>
          <p:nvSpPr>
            <p:cNvPr id="25" name="Арка 24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765175" y="4731034"/>
            <a:ext cx="3955451" cy="863144"/>
          </a:xfrm>
          <a:prstGeom prst="roundRect">
            <a:avLst>
              <a:gd name="adj" fmla="val 7587"/>
            </a:avLst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Подвижные спортивные игры,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бег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на лыжах, коньках и интенсивная езда на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велосипеде</a:t>
            </a:r>
            <a:endParaRPr lang="ru-RU" sz="1600" b="1" dirty="0">
              <a:solidFill>
                <a:schemeClr val="bg1"/>
              </a:solidFill>
              <a:latin typeface="OfficinaSansWinCT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766" y="6088559"/>
            <a:ext cx="79284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Franklin Gothic Medium Cond" pitchFamily="34" charset="0"/>
              </a:rPr>
              <a:t>ТРЕНИРУЕМ  ВЫНОСЛИВОСТЬ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5175" y="1546979"/>
            <a:ext cx="3955451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OfficinaSansWinCTT" pitchFamily="2" charset="0"/>
              </a:rPr>
              <a:t>90</a:t>
            </a:r>
            <a:r>
              <a:rPr lang="ru-RU" sz="4400" b="1" dirty="0">
                <a:solidFill>
                  <a:schemeClr val="bg1"/>
                </a:solidFill>
                <a:latin typeface="OfficinaSansWinCTT" pitchFamily="2" charset="0"/>
              </a:rPr>
              <a:t>% от МЧСС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28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58"/>
    </mc:Choice>
    <mc:Fallback>
      <p:transition spd="slow" advTm="21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1" grpId="0"/>
      <p:bldP spid="3" grpId="0" animBg="1"/>
      <p:bldP spid="14" grpId="0"/>
      <p:bldP spid="20" grpId="0" animBg="1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rdiohelp.com/wp-content/uploads/2017/02/sinusovaya-arirm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9786" y="764011"/>
            <a:ext cx="645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OfficinaSansWinCTT" pitchFamily="2" charset="0"/>
              </a:rPr>
              <a:t>АНАЭРОБНАЯ </a:t>
            </a:r>
            <a:r>
              <a:rPr lang="ru-RU" sz="3600" b="1" dirty="0" smtClean="0">
                <a:solidFill>
                  <a:srgbClr val="C00000"/>
                </a:solidFill>
                <a:latin typeface="OfficinaSansWinCTT" pitchFamily="2" charset="0"/>
              </a:rPr>
              <a:t>ЗОНА</a:t>
            </a:r>
            <a:endParaRPr lang="ru-RU" sz="3600" b="1" dirty="0">
              <a:solidFill>
                <a:srgbClr val="C00000"/>
              </a:solidFill>
              <a:latin typeface="OfficinaSansWinCTT" pitchFamily="2" charset="0"/>
            </a:endParaRP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2396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pic>
        <p:nvPicPr>
          <p:cNvPr id="10242" name="Picture 2" descr="https://avatars.mds.yandex.net/get-pdb/909209/8ff9b7bd-b391-470c-a79c-d22aa9b19073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100659"/>
            <a:ext cx="3955451" cy="2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7577739" y="-75958"/>
            <a:ext cx="1115903" cy="1082190"/>
            <a:chOff x="311483" y="4080452"/>
            <a:chExt cx="1980220" cy="1812104"/>
          </a:xfrm>
        </p:grpSpPr>
        <p:sp>
          <p:nvSpPr>
            <p:cNvPr id="25" name="Арка 24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765175" y="4731034"/>
            <a:ext cx="3955451" cy="863144"/>
          </a:xfrm>
          <a:prstGeom prst="roundRect">
            <a:avLst>
              <a:gd name="adj" fmla="val 7587"/>
            </a:avLst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Подвижные спортивные игры,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бег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на лыжах, коньках и интенсивная езда на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велосипеде</a:t>
            </a:r>
            <a:endParaRPr lang="ru-RU" sz="1600" b="1" dirty="0">
              <a:solidFill>
                <a:schemeClr val="bg1"/>
              </a:solidFill>
              <a:latin typeface="OfficinaSansWinCT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2161887"/>
            <a:ext cx="33578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Однако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в дело идет все меньше жиров, и сжигаются практически одни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углеводы </a:t>
            </a:r>
          </a:p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Потому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желающим похудеть рекомендуется чередовать аэробные и анаэробные зоны тренировок, чтобы не так сильно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утомлять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организм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/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расходовать оптимальное количество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калорий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5175" y="1546979"/>
            <a:ext cx="3955451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OfficinaSansWinCTT" pitchFamily="2" charset="0"/>
              </a:rPr>
              <a:t>90</a:t>
            </a:r>
            <a:r>
              <a:rPr lang="ru-RU" sz="4400" b="1" dirty="0">
                <a:solidFill>
                  <a:schemeClr val="bg1"/>
                </a:solidFill>
                <a:latin typeface="OfficinaSansWinCTT" pitchFamily="2" charset="0"/>
              </a:rPr>
              <a:t>% от МЧСС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7766" y="6088559"/>
            <a:ext cx="79284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Franklin Gothic Medium Cond" pitchFamily="34" charset="0"/>
              </a:rPr>
              <a:t>ТРЕНИРУЕМ  ВЫНОСЛИВОСТЬ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921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8"/>
    </mc:Choice>
    <mc:Fallback>
      <p:transition spd="slow" advTm="8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rdiohelp.com/wp-content/uploads/2017/02/sinusovaya-arirm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0523" y="769938"/>
            <a:ext cx="772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OfficinaSansWinCTT" pitchFamily="2" charset="0"/>
              </a:rPr>
              <a:t>ЗОНА </a:t>
            </a:r>
            <a:r>
              <a:rPr lang="ru-RU" sz="3600" b="1" dirty="0">
                <a:solidFill>
                  <a:srgbClr val="C00000"/>
                </a:solidFill>
                <a:latin typeface="OfficinaSansWinCTT" pitchFamily="2" charset="0"/>
              </a:rPr>
              <a:t>КРАСНОЙ </a:t>
            </a:r>
            <a:r>
              <a:rPr lang="ru-RU" sz="3600" b="1" dirty="0" smtClean="0">
                <a:solidFill>
                  <a:srgbClr val="C00000"/>
                </a:solidFill>
                <a:latin typeface="OfficinaSansWinCTT" pitchFamily="2" charset="0"/>
              </a:rPr>
              <a:t>ЛИНИИ</a:t>
            </a:r>
            <a:endParaRPr lang="ru-RU" sz="36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2396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577739" y="-75958"/>
            <a:ext cx="1115903" cy="1082190"/>
            <a:chOff x="311483" y="4080452"/>
            <a:chExt cx="1980220" cy="1812104"/>
          </a:xfrm>
        </p:grpSpPr>
        <p:sp>
          <p:nvSpPr>
            <p:cNvPr id="22" name="Арка 21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1819" y="2564904"/>
            <a:ext cx="3936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Сжигается максимальное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количество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калорий,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 но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большая часть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процентов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из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них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приходится на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углеводы. </a:t>
            </a:r>
          </a:p>
          <a:p>
            <a:endParaRPr lang="ru-RU" b="1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0083" y="1558533"/>
            <a:ext cx="3891633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OfficinaSansWinCTT" pitchFamily="2" charset="0"/>
              </a:rPr>
              <a:t>90-100% </a:t>
            </a:r>
            <a:r>
              <a:rPr lang="ru-RU" sz="3600" b="1" dirty="0">
                <a:solidFill>
                  <a:schemeClr val="bg1"/>
                </a:solidFill>
                <a:latin typeface="OfficinaSansWinCTT" pitchFamily="2" charset="0"/>
              </a:rPr>
              <a:t>от МЧСС</a:t>
            </a:r>
          </a:p>
        </p:txBody>
      </p:sp>
      <p:pic>
        <p:nvPicPr>
          <p:cNvPr id="11266" name="Picture 2" descr="https://3kmu.ru/wp-content/uploads/2020/01/1-5-1024x6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3" y="2178040"/>
            <a:ext cx="3905933" cy="26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148063" y="1556792"/>
            <a:ext cx="34854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OfficinaSansWinCTT" pitchFamily="2" charset="0"/>
              </a:rPr>
              <a:t>Сердечно-сосудистая  и </a:t>
            </a:r>
            <a:r>
              <a:rPr lang="ru-RU" sz="1600" b="1" dirty="0">
                <a:solidFill>
                  <a:srgbClr val="C00000"/>
                </a:solidFill>
                <a:latin typeface="OfficinaSansWinCTT" pitchFamily="2" charset="0"/>
              </a:rPr>
              <a:t>дыхательная системы </a:t>
            </a:r>
            <a:r>
              <a:rPr lang="ru-RU" sz="1600" b="1" dirty="0" smtClean="0">
                <a:solidFill>
                  <a:srgbClr val="C00000"/>
                </a:solidFill>
                <a:latin typeface="OfficinaSansWinCTT" pitchFamily="2" charset="0"/>
              </a:rPr>
              <a:t>работают на </a:t>
            </a:r>
            <a:r>
              <a:rPr lang="ru-RU" sz="1600" b="1" dirty="0">
                <a:solidFill>
                  <a:srgbClr val="C00000"/>
                </a:solidFill>
                <a:latin typeface="OfficinaSansWinCTT" pitchFamily="2" charset="0"/>
              </a:rPr>
              <a:t>пределе </a:t>
            </a:r>
            <a:r>
              <a:rPr lang="ru-RU" sz="1600" b="1" dirty="0" smtClean="0">
                <a:solidFill>
                  <a:srgbClr val="C00000"/>
                </a:solidFill>
                <a:latin typeface="OfficinaSansWinCTT" pitchFamily="2" charset="0"/>
              </a:rPr>
              <a:t>возможностей </a:t>
            </a:r>
            <a:endParaRPr lang="ru-RU" sz="1600" b="1" dirty="0">
              <a:solidFill>
                <a:srgbClr val="C00000"/>
              </a:solidFill>
              <a:latin typeface="OfficinaSansWinCTT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0083" y="4725144"/>
            <a:ext cx="3905933" cy="601742"/>
          </a:xfrm>
          <a:prstGeom prst="roundRect">
            <a:avLst>
              <a:gd name="adj" fmla="val 6401"/>
            </a:avLst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Резкий подъем в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гору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 на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велосипеде или очень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быстрый бег</a:t>
            </a:r>
            <a:endParaRPr lang="ru-RU" sz="1600" b="1" dirty="0">
              <a:solidFill>
                <a:schemeClr val="bg1"/>
              </a:solidFill>
              <a:latin typeface="OfficinaSansWinCTT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4060229"/>
            <a:ext cx="3312167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Долго тренироваться </a:t>
            </a:r>
            <a:endParaRPr lang="ru-RU" sz="1600" b="1" dirty="0" smtClean="0">
              <a:solidFill>
                <a:schemeClr val="bg1"/>
              </a:solidFill>
              <a:latin typeface="OfficinaSansWinCTT" pitchFamily="2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такой зоне может только человек в очень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хорошей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физической форме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или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профессиональный спортсмен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OfficinaSansWinCTT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87209" y="4366653"/>
            <a:ext cx="4539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OfficinaSansWinCTT" pitchFamily="2" charset="0"/>
              </a:rPr>
              <a:t>!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4" name="Звук 2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187624" y="6087654"/>
            <a:ext cx="627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Franklin Gothic Medium Cond" pitchFamily="34" charset="0"/>
              </a:rPr>
              <a:t>МАКСИМАЛЬНАЯ  НАГРУЗКА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0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11"/>
    </mc:Choice>
    <mc:Fallback xmlns="">
      <p:transition spd="slow" advTm="40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9" grpId="0"/>
      <p:bldP spid="11" grpId="0"/>
      <p:bldP spid="20" grpId="0" animBg="1"/>
      <p:bldP spid="14" grpId="0" animBg="1"/>
      <p:bldP spid="15" grpId="0" animBg="1"/>
      <p:bldP spid="18" grpId="0" animBg="1"/>
      <p:bldP spid="19" grpId="0"/>
      <p:bldP spid="25" grpId="0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rdiohelp.com/wp-content/uploads/2017/02/sinusovaya-arirm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0523" y="769938"/>
            <a:ext cx="772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OfficinaSansWinCTT" pitchFamily="2" charset="0"/>
              </a:rPr>
              <a:t>ЗОНА </a:t>
            </a:r>
            <a:r>
              <a:rPr lang="ru-RU" sz="3600" b="1" dirty="0">
                <a:solidFill>
                  <a:srgbClr val="C00000"/>
                </a:solidFill>
                <a:latin typeface="OfficinaSansWinCTT" pitchFamily="2" charset="0"/>
              </a:rPr>
              <a:t>КРАСНОЙ </a:t>
            </a:r>
            <a:r>
              <a:rPr lang="ru-RU" sz="3600" b="1" dirty="0" smtClean="0">
                <a:solidFill>
                  <a:srgbClr val="C00000"/>
                </a:solidFill>
                <a:latin typeface="OfficinaSansWinCTT" pitchFamily="2" charset="0"/>
              </a:rPr>
              <a:t>ЛИНИИ</a:t>
            </a:r>
            <a:endParaRPr lang="ru-RU" sz="36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2396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577739" y="-75958"/>
            <a:ext cx="1115903" cy="1082190"/>
            <a:chOff x="311483" y="4080452"/>
            <a:chExt cx="1980220" cy="1812104"/>
          </a:xfrm>
        </p:grpSpPr>
        <p:sp>
          <p:nvSpPr>
            <p:cNvPr id="22" name="Арка 21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0083" y="1558533"/>
            <a:ext cx="3891633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OfficinaSansWinCTT" pitchFamily="2" charset="0"/>
              </a:rPr>
              <a:t>90-100% </a:t>
            </a:r>
            <a:r>
              <a:rPr lang="ru-RU" sz="3600" b="1" dirty="0">
                <a:solidFill>
                  <a:schemeClr val="bg1"/>
                </a:solidFill>
                <a:latin typeface="OfficinaSansWinCTT" pitchFamily="2" charset="0"/>
              </a:rPr>
              <a:t>от МЧСС</a:t>
            </a:r>
          </a:p>
        </p:txBody>
      </p:sp>
      <p:pic>
        <p:nvPicPr>
          <p:cNvPr id="11266" name="Picture 2" descr="https://3kmu.ru/wp-content/uploads/2020/01/1-5-1024x6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3" y="2178040"/>
            <a:ext cx="3905933" cy="26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10083" y="4725144"/>
            <a:ext cx="3905933" cy="601742"/>
          </a:xfrm>
          <a:prstGeom prst="roundRect">
            <a:avLst>
              <a:gd name="adj" fmla="val 6401"/>
            </a:avLst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Резкий подъем в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гору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 на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велосипеде или очень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быстрый бег</a:t>
            </a:r>
            <a:endParaRPr lang="ru-RU" sz="1600" b="1" dirty="0">
              <a:solidFill>
                <a:schemeClr val="bg1"/>
              </a:solidFill>
              <a:latin typeface="OfficinaSansWinCTT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2178040"/>
            <a:ext cx="3689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Начинающим специалисты рекомендуют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воздержаться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от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подобных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нагрузок  </a:t>
            </a:r>
          </a:p>
          <a:p>
            <a:pPr algn="ctr"/>
            <a:endParaRPr lang="ru-RU" b="1" u="sng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обычно короткая тренировка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в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зоне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 красной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линии чередуется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с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нагрузкой в предыдущей анаэробной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 в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ходе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интервальных тренировок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</p:txBody>
      </p:sp>
      <p:pic>
        <p:nvPicPr>
          <p:cNvPr id="24" name="Звук 2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87624" y="6087654"/>
            <a:ext cx="627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Franklin Gothic Medium Cond" pitchFamily="34" charset="0"/>
              </a:rPr>
              <a:t>МАКСИМАЛЬНАЯ  НАГРУЗКА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3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11"/>
    </mc:Choice>
    <mc:Fallback xmlns="">
      <p:transition spd="slow" advTm="40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0738" y="2276872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Franklin Gothic Medium Cond" pitchFamily="34" charset="0"/>
              </a:rPr>
              <a:t>БУДЬТЕ  ЗДОРОВЫ!</a:t>
            </a:r>
            <a:endParaRPr lang="ru-RU" sz="48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81028"/>
            <a:ext cx="1420112" cy="14229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577739" y="-75958"/>
            <a:ext cx="1115903" cy="1082190"/>
            <a:chOff x="311483" y="4080452"/>
            <a:chExt cx="1980220" cy="1812104"/>
          </a:xfrm>
        </p:grpSpPr>
        <p:sp>
          <p:nvSpPr>
            <p:cNvPr id="11" name="Арка 10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1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5"/>
    </mc:Choice>
    <mc:Fallback xmlns="">
      <p:transition spd="slow" advTm="5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rdiohelp.com/wp-content/uploads/2017/02/sinusovaya-arirm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32852" y="4031128"/>
            <a:ext cx="9176852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23793" y="0"/>
            <a:ext cx="219253" cy="50392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852" y="4141529"/>
            <a:ext cx="8960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bg1"/>
                </a:solidFill>
                <a:latin typeface="Franklin Gothic Medium Cond" pitchFamily="34" charset="0"/>
              </a:rPr>
              <a:t>ЛЮБАЯ  ТРЕНИРОВКА  ДОЛЖНА  БЫТЬ  ЭФФЕКТИВНОЙ,  КОМФОРТНОЙ</a:t>
            </a:r>
          </a:p>
          <a:p>
            <a:pPr algn="ctr"/>
            <a:r>
              <a:rPr lang="ru-RU" sz="2300" dirty="0" smtClean="0">
                <a:solidFill>
                  <a:schemeClr val="bg1"/>
                </a:solidFill>
                <a:latin typeface="Franklin Gothic Medium Cond" pitchFamily="34" charset="0"/>
              </a:rPr>
              <a:t>И  МАКСИМАЛЬНО  БЕЗОПАСНОЙ  ДЛЯ  СЕРДЕЧНО-СОСУДИСТОЙ  СИСТЕМЫ</a:t>
            </a:r>
          </a:p>
          <a:p>
            <a:pPr algn="ctr"/>
            <a:endParaRPr lang="ru-RU" sz="23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s://avatars.mds.yandex.net/get-zen_doc/27036/pub_5e7acf427bc52e72b9e09b9c_5e7adcc0774e1d384b0519a7/scale_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86" y="826622"/>
            <a:ext cx="4741562" cy="32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52" y="116632"/>
            <a:ext cx="89271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24" name="Арка 23"/>
          <p:cNvSpPr/>
          <p:nvPr/>
        </p:nvSpPr>
        <p:spPr>
          <a:xfrm flipV="1">
            <a:off x="5976156" y="4684931"/>
            <a:ext cx="1980220" cy="1812104"/>
          </a:xfrm>
          <a:prstGeom prst="blockArc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14"/>
          <p:cNvSpPr/>
          <p:nvPr/>
        </p:nvSpPr>
        <p:spPr>
          <a:xfrm>
            <a:off x="6351165" y="5162642"/>
            <a:ext cx="1272095" cy="1208958"/>
          </a:xfrm>
          <a:prstGeom prst="hear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11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7"/>
    </mc:Choice>
    <mc:Fallback>
      <p:transition spd="slow" advTm="7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7" grpId="0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rdiohelp.com/wp-content/uploads/2017/02/sinusovaya-arirm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6" y="3794490"/>
            <a:ext cx="9142094" cy="1368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28099" y="0"/>
            <a:ext cx="214947" cy="51626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49965" y="4001512"/>
            <a:ext cx="7416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Medium Cond" pitchFamily="34" charset="0"/>
              </a:rPr>
              <a:t>КАК  ОПРЕДЕЛИТЬ,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Franklin Gothic Medium Cond" pitchFamily="34" charset="0"/>
              </a:rPr>
              <a:t>ПРАВИЛЬНО  ЛИ  ИДЕТ  ПРОЦЕСС  ТРЕНИРОВКИ?</a:t>
            </a:r>
            <a:endParaRPr lang="ru-RU" sz="28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avatars.mds.yandex.net/get-zen_doc/1628837/pub_5e2739951a860800af3b9438_5e273a7678125e00b13d26e6/scale_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97" y="904492"/>
            <a:ext cx="5514584" cy="28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116632"/>
            <a:ext cx="891694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22" name="Арка 21"/>
          <p:cNvSpPr/>
          <p:nvPr/>
        </p:nvSpPr>
        <p:spPr>
          <a:xfrm flipV="1">
            <a:off x="5976156" y="4684931"/>
            <a:ext cx="1980220" cy="1812104"/>
          </a:xfrm>
          <a:prstGeom prst="blockArc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14"/>
          <p:cNvSpPr/>
          <p:nvPr/>
        </p:nvSpPr>
        <p:spPr>
          <a:xfrm>
            <a:off x="6351165" y="5162642"/>
            <a:ext cx="1272095" cy="1208958"/>
          </a:xfrm>
          <a:prstGeom prst="hear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14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3"/>
    </mc:Choice>
    <mc:Fallback>
      <p:transition spd="slow" advTm="5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9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6737" y="3718911"/>
            <a:ext cx="8010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Franklin Gothic Medium Cond" pitchFamily="34" charset="0"/>
              </a:rPr>
              <a:t>Для </a:t>
            </a:r>
            <a:r>
              <a:rPr lang="ru-RU" sz="2000" dirty="0">
                <a:solidFill>
                  <a:srgbClr val="C00000"/>
                </a:solidFill>
                <a:latin typeface="Franklin Gothic Medium Cond" pitchFamily="34" charset="0"/>
              </a:rPr>
              <a:t>начала надо узнать свою максимальную частоту сердечных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Franklin Gothic Medium Cond" pitchFamily="34" charset="0"/>
              </a:rPr>
              <a:t>сокращений (МЧСС), индивидуальную для каждого возраста.</a:t>
            </a: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36567" y="1601505"/>
            <a:ext cx="4577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OfficinaSansWinCTT" pitchFamily="2" charset="0"/>
              </a:rPr>
              <a:t>ЩУПАЕМ ПУЛЬС</a:t>
            </a:r>
            <a:endParaRPr lang="ru-RU" sz="4000" b="1" dirty="0">
              <a:solidFill>
                <a:srgbClr val="C00000"/>
              </a:solidFill>
              <a:latin typeface="OfficinaSansWinCT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1126" y="4789722"/>
            <a:ext cx="5089855" cy="76944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65854" y="5500068"/>
            <a:ext cx="1477797" cy="1352336"/>
            <a:chOff x="429907" y="4931019"/>
            <a:chExt cx="1980220" cy="1812104"/>
          </a:xfrm>
        </p:grpSpPr>
        <p:sp>
          <p:nvSpPr>
            <p:cNvPr id="22" name="Арка 21"/>
            <p:cNvSpPr/>
            <p:nvPr/>
          </p:nvSpPr>
          <p:spPr>
            <a:xfrm flipV="1">
              <a:off x="429907" y="4931019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Овал 14"/>
            <p:cNvSpPr/>
            <p:nvPr/>
          </p:nvSpPr>
          <p:spPr>
            <a:xfrm>
              <a:off x="804916" y="5408730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64"/>
            <a:ext cx="4356096" cy="3267072"/>
          </a:xfrm>
          <a:prstGeom prst="rect">
            <a:avLst/>
          </a:prstGeom>
        </p:spPr>
      </p:pic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41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08"/>
    </mc:Choice>
    <mc:Fallback>
      <p:transition spd="slow" advTm="16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3" grpId="0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7" y="14494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8956" y="1772816"/>
            <a:ext cx="8010525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После  определения  МЧСС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можно  выбрать,  с  какой  нагрузкой  для  сердца  пройдет  тренировка. 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2382" y="713706"/>
            <a:ext cx="5089855" cy="76944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563669" y="612356"/>
            <a:ext cx="824316" cy="806881"/>
            <a:chOff x="311483" y="4080452"/>
            <a:chExt cx="1980220" cy="1812104"/>
          </a:xfrm>
        </p:grpSpPr>
        <p:sp>
          <p:nvSpPr>
            <p:cNvPr id="22" name="Арка 21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14" name="AutoShape 2" descr="https://img.tttcdn.com/product/xy/2000/2000/p/gu1/W/1/W2506-01/W2506-01-1-4f05-vy6Y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2775" y="5301208"/>
            <a:ext cx="7847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Franklin Gothic Medium Cond" pitchFamily="34" charset="0"/>
              </a:rPr>
              <a:t>ДЛЯ  ЭТОГО  ПУЛЬС  НАДО  ИЗМЕРЯТЬ  ВО  ВРЕМЯ  УПРАЖНЕНИЙ,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Franklin Gothic Medium Cond" pitchFamily="34" charset="0"/>
              </a:rPr>
              <a:t>И  ПРИ  ЭТОМ  ЖЕЛАТЕЛЬНО  ИХ  НЕ  ПРЕКРАЩАТЬ</a:t>
            </a:r>
            <a:endParaRPr lang="ru-RU" sz="24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6149" name="Picture 5" descr="http://www.bediva.ru/wp-content/uploads/2016/06/puls-pri-trenirovk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3"/>
          <a:stretch/>
        </p:blipFill>
        <p:spPr bwMode="auto">
          <a:xfrm>
            <a:off x="3134171" y="2636912"/>
            <a:ext cx="2840094" cy="24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85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13"/>
    </mc:Choice>
    <mc:Fallback>
      <p:transition spd="slow" advTm="12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7" grpId="0" animBg="1"/>
      <p:bldP spid="16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7" y="14494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14" name="AutoShape 2" descr="https://img.tttcdn.com/product/xy/2000/2000/p/gu1/W/1/W2506-01/W2506-01-1-4f05-vy6Y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2"/>
          <a:stretch/>
        </p:blipFill>
        <p:spPr>
          <a:xfrm>
            <a:off x="5877557" y="4365104"/>
            <a:ext cx="3265491" cy="24898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43" y="2604535"/>
            <a:ext cx="2635457" cy="19765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9929" y="3291172"/>
            <a:ext cx="5551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ИЗМЕРЯТЬ  ПУЛЬС   МОЖНО 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ПРИ  ПОМОЩИ  ЭЛЕКТРОННОГО  ПУЛЬСОМЕТРА</a:t>
            </a:r>
          </a:p>
          <a:p>
            <a:pPr algn="ctr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  <a:p>
            <a:pPr algn="ctr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  <a:p>
            <a:pPr algn="ctr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  <a:p>
            <a:pPr algn="ctr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956" y="1772816"/>
            <a:ext cx="8010525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После </a:t>
            </a:r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 определения  МЧСС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можно  выбрать</a:t>
            </a:r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 с  какой  нагрузкой  для  сердца  пройдет  тренировка</a:t>
            </a:r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62382" y="713706"/>
            <a:ext cx="5089855" cy="76944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563669" y="612356"/>
            <a:ext cx="824316" cy="806881"/>
            <a:chOff x="311483" y="4080452"/>
            <a:chExt cx="1980220" cy="1812104"/>
          </a:xfrm>
        </p:grpSpPr>
        <p:sp>
          <p:nvSpPr>
            <p:cNvPr id="28" name="Арка 27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5163" y="4878936"/>
            <a:ext cx="5292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ПУЛЬС 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МОЖНО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 НАЩУПАТЬ  НА 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ЗАПЯСТЬЕ </a:t>
            </a:r>
          </a:p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ИЛИ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 СОННОЙ  АРТЕРИИ, 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КОТОРАЯ 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ПРОХОДИТ  ПО  БОКОВОЙ  ПОВЕРХНОСТИ 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Franklin Gothic Medium Cond" pitchFamily="34" charset="0"/>
              </a:rPr>
              <a:t>ШЕИ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41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78"/>
    </mc:Choice>
    <mc:Fallback>
      <p:transition spd="slow" advTm="13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3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ardiohelp.com/wp-content/uploads/2017/02/sinusovaya-arirm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3415" y="3159515"/>
            <a:ext cx="8010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Существует </a:t>
            </a:r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 ПЯТЬ  ПУЛЬСОВЫХ  ЗОН, 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которые  </a:t>
            </a:r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отличаются </a:t>
            </a:r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 друг  от  </a:t>
            </a:r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друга </a:t>
            </a:r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 результатом  </a:t>
            </a:r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тренировки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и  </a:t>
            </a:r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степенью </a:t>
            </a:r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</a:rPr>
              <a:t> нагрузки  на  сердце</a:t>
            </a:r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.</a:t>
            </a: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7687" y="1905843"/>
            <a:ext cx="5089855" cy="76944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22" name="Арка 21"/>
          <p:cNvSpPr/>
          <p:nvPr/>
        </p:nvSpPr>
        <p:spPr>
          <a:xfrm flipV="1">
            <a:off x="3461557" y="4114752"/>
            <a:ext cx="1980220" cy="1812104"/>
          </a:xfrm>
          <a:prstGeom prst="blockArc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14"/>
          <p:cNvSpPr/>
          <p:nvPr/>
        </p:nvSpPr>
        <p:spPr>
          <a:xfrm>
            <a:off x="3836566" y="4592463"/>
            <a:ext cx="1272095" cy="1208958"/>
          </a:xfrm>
          <a:prstGeom prst="hear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58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9"/>
    </mc:Choice>
    <mc:Fallback>
      <p:transition spd="slow" advTm="9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7" grpId="0" animBg="1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" y="-21334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5175" y="769938"/>
            <a:ext cx="661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Franklin Gothic Medium Cond" pitchFamily="34" charset="0"/>
              </a:rPr>
              <a:t>ЗОНА  ОЗДОРОВЛЕНИЯ  СЕРДЦА</a:t>
            </a:r>
            <a:endParaRPr lang="ru-RU" sz="3600" b="1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2396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6450" y="2492896"/>
            <a:ext cx="3616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В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этой зоне комфортно тренироваться тем, у кого </a:t>
            </a:r>
            <a:b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слабая физическая подготовка </a:t>
            </a: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Или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тем, кто только приступил </a:t>
            </a:r>
            <a:b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к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разминке, поскольку такая нагрузка наиболее безопасна </a:t>
            </a:r>
            <a:b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для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«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неразогретого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»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организма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  <a:p>
            <a:endParaRPr lang="ru-RU" b="1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9786" y="1549005"/>
            <a:ext cx="3950841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OfficinaSansWinCTT" pitchFamily="2" charset="0"/>
              </a:rPr>
              <a:t>60% от МЧСС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7577739" y="-75958"/>
            <a:ext cx="1115903" cy="1082190"/>
            <a:chOff x="311483" y="4080452"/>
            <a:chExt cx="1980220" cy="1812104"/>
          </a:xfrm>
        </p:grpSpPr>
        <p:sp>
          <p:nvSpPr>
            <p:cNvPr id="25" name="Арка 24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765175" y="5053788"/>
            <a:ext cx="3955452" cy="37457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Обычная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ходьба по ровной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поверхности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550" y="6093296"/>
            <a:ext cx="83520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Franklin Gothic Medium Cond" pitchFamily="34" charset="0"/>
              </a:rPr>
              <a:t>БУДИМ СЕРДЦЕ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5175" y="2313091"/>
            <a:ext cx="3955452" cy="273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avatars.mds.yandex.net/get-zen_doc/1587710/pub_5dde4f6621552277da47b9b1_5dde54aebbabdf0a2baf1206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79" y="2313091"/>
            <a:ext cx="2362054" cy="27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008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58"/>
    </mc:Choice>
    <mc:Fallback>
      <p:transition spd="slow" advTm="23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1" grpId="0" build="p"/>
      <p:bldP spid="20" grpId="0" animBg="1"/>
      <p:bldP spid="14" grpId="0" animBg="1"/>
      <p:bldP spid="15" grpId="0"/>
      <p:bldP spid="19" grpId="0" animBg="1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-53272"/>
            <a:ext cx="91420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85" y="6093296"/>
            <a:ext cx="648509" cy="649827"/>
          </a:xfrm>
          <a:prstGeom prst="rect">
            <a:avLst/>
          </a:prstGeom>
        </p:spPr>
      </p:pic>
      <p:sp>
        <p:nvSpPr>
          <p:cNvPr id="5" name="AutoShape 2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www.teamfallico.com/wp-content/uploads/heart-rate-1375324_960_72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5175" y="769938"/>
            <a:ext cx="5085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OfficinaSansWinCTT" pitchFamily="2" charset="0"/>
              </a:rPr>
              <a:t>ФИТНЕС-ЗОНА </a:t>
            </a:r>
          </a:p>
        </p:txBody>
      </p:sp>
      <p:sp>
        <p:nvSpPr>
          <p:cNvPr id="10" name="AutoShape 10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novorab.ru/wp-content/uploads/2019/08/sportzal-belosnezhnaya-ulyb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2396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fficinaSansWinCTT" pitchFamily="2" charset="0"/>
              </a:rPr>
              <a:t>МЧСС=220 - возраст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2" y="116632"/>
            <a:ext cx="91065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 Cond" pitchFamily="34" charset="0"/>
                <a:cs typeface="Estrangelo Edessa" pitchFamily="66" charset="0"/>
              </a:rPr>
              <a:t>ПУЛЬСОВЫЕ ЗОНЫ</a:t>
            </a:r>
            <a:endParaRPr lang="ru-RU" dirty="0">
              <a:solidFill>
                <a:srgbClr val="C00000"/>
              </a:solidFill>
              <a:latin typeface="Franklin Gothic Medium Cond" pitchFamily="34" charset="0"/>
              <a:cs typeface="Estrangelo Edess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16943" y="0"/>
            <a:ext cx="226104" cy="4581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4951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231914"/>
            <a:ext cx="3453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Во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время такого типа тренировки начинается сжигание жиров, 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и расходуется больше калорий, чем в предыдущей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OfficinaSansWinCTT" pitchFamily="2" charset="0"/>
              </a:rPr>
              <a:t>зоне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OfficinaSansWinCTT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1462472"/>
            <a:ext cx="396505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OfficinaSansWinCTT" pitchFamily="2" charset="0"/>
              </a:rPr>
              <a:t>70</a:t>
            </a:r>
            <a:r>
              <a:rPr lang="ru-RU" sz="4400" b="1" dirty="0">
                <a:solidFill>
                  <a:schemeClr val="bg1"/>
                </a:solidFill>
                <a:latin typeface="OfficinaSansWinCTT" pitchFamily="2" charset="0"/>
              </a:rPr>
              <a:t>% от МЧСС</a:t>
            </a:r>
          </a:p>
        </p:txBody>
      </p:sp>
      <p:pic>
        <p:nvPicPr>
          <p:cNvPr id="8196" name="Picture 4" descr="https://vdiete.ru/wp-content/uploads/2020/02/Pilat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965050" cy="22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7577739" y="-75958"/>
            <a:ext cx="1115903" cy="1082190"/>
            <a:chOff x="311483" y="4080452"/>
            <a:chExt cx="1980220" cy="1812104"/>
          </a:xfrm>
        </p:grpSpPr>
        <p:sp>
          <p:nvSpPr>
            <p:cNvPr id="25" name="Арка 24"/>
            <p:cNvSpPr/>
            <p:nvPr/>
          </p:nvSpPr>
          <p:spPr>
            <a:xfrm flipV="1">
              <a:off x="311483" y="4080452"/>
              <a:ext cx="1980220" cy="1812104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Овал 14"/>
            <p:cNvSpPr/>
            <p:nvPr/>
          </p:nvSpPr>
          <p:spPr>
            <a:xfrm>
              <a:off x="686492" y="4558163"/>
              <a:ext cx="1272095" cy="1208958"/>
            </a:xfrm>
            <a:prstGeom prst="heart">
              <a:avLst/>
            </a:prstGeom>
            <a:solidFill>
              <a:srgbClr val="C00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32901" y="6093296"/>
            <a:ext cx="78284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Franklin Gothic Medium Cond" pitchFamily="34" charset="0"/>
              </a:rPr>
              <a:t>НАЧИНАЕМ СЖИГАТЬ ЖИРЫ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4512022"/>
            <a:ext cx="3965050" cy="1087636"/>
          </a:xfrm>
          <a:prstGeom prst="roundRect">
            <a:avLst>
              <a:gd name="adj" fmla="val 2642"/>
            </a:avLst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С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шага перейти на быстрый шаг в горку,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медленный бег или к гимнастике — </a:t>
            </a:r>
            <a:endParaRPr lang="ru-RU" sz="1600" b="1" dirty="0" smtClean="0">
              <a:solidFill>
                <a:schemeClr val="bg1"/>
              </a:solidFill>
              <a:latin typeface="OfficinaSansWinCTT" pitchFamily="2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зависимости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 от </a:t>
            </a:r>
            <a:r>
              <a:rPr lang="ru-RU" sz="1600" b="1" dirty="0">
                <a:solidFill>
                  <a:schemeClr val="bg1"/>
                </a:solidFill>
                <a:latin typeface="OfficinaSansWinCTT" pitchFamily="2" charset="0"/>
              </a:rPr>
              <a:t>степени </a:t>
            </a:r>
            <a:r>
              <a:rPr lang="ru-RU" sz="1600" b="1" dirty="0" smtClean="0">
                <a:solidFill>
                  <a:schemeClr val="bg1"/>
                </a:solidFill>
                <a:latin typeface="OfficinaSansWinCTT" pitchFamily="2" charset="0"/>
              </a:rPr>
              <a:t>подготовленности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94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0"/>
    </mc:Choice>
    <mc:Fallback>
      <p:transition spd="slow" advTm="15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1" grpId="0"/>
      <p:bldP spid="20" grpId="0" animBg="1"/>
      <p:bldP spid="3" grpId="0"/>
      <p:bldP spid="14" grpId="0" animBg="1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0.8|0.6|0.6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0.7|0.8|3.5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.1|1|2.4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0.6|0.6|0.6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7|2.4|3.2|6|4.1|6.3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7|2.4|3.2|6|4.1|6.3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0.8|4.7|0.7|0.6|0.6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4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2.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5|1.6|3.7|1.7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1.2|0.9|5.3|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484</Words>
  <Application>Microsoft Office PowerPoint</Application>
  <PresentationFormat>Экран (4:3)</PresentationFormat>
  <Paragraphs>114</Paragraphs>
  <Slides>15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Борисовна Воробьева</dc:creator>
  <cp:lastModifiedBy>Анна Борисовна Воробьева</cp:lastModifiedBy>
  <cp:revision>567</cp:revision>
  <dcterms:created xsi:type="dcterms:W3CDTF">2020-05-27T13:02:12Z</dcterms:created>
  <dcterms:modified xsi:type="dcterms:W3CDTF">2020-08-21T06:29:12Z</dcterms:modified>
</cp:coreProperties>
</file>