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4"/>
  </p:notesMasterIdLst>
  <p:handoutMasterIdLst>
    <p:handoutMasterId r:id="rId15"/>
  </p:handoutMasterIdLst>
  <p:sldIdLst>
    <p:sldId id="639" r:id="rId2"/>
    <p:sldId id="653" r:id="rId3"/>
    <p:sldId id="654" r:id="rId4"/>
    <p:sldId id="655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63" r:id="rId1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D811"/>
    <a:srgbClr val="2073B7"/>
    <a:srgbClr val="0D97FF"/>
    <a:srgbClr val="FFF5D5"/>
    <a:srgbClr val="FFFFFF"/>
    <a:srgbClr val="2A7050"/>
    <a:srgbClr val="FFDB01"/>
    <a:srgbClr val="B6F42C"/>
    <a:srgbClr val="67FC24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81913" autoAdjust="0"/>
  </p:normalViewPr>
  <p:slideViewPr>
    <p:cSldViewPr snapToGrid="0">
      <p:cViewPr varScale="1">
        <p:scale>
          <a:sx n="90" d="100"/>
          <a:sy n="90" d="100"/>
        </p:scale>
        <p:origin x="1164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7AE8991-85F6-4C7C-94F8-392D0383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3570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1F97D6-BB22-4D5C-A47D-C9E5C9D99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302" y="2"/>
            <a:ext cx="4303569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1C60AA-0060-46D6-8C16-C4203B800C22}" type="datetimeFigureOut">
              <a:rPr lang="ru-RU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5BA280-CFCB-4257-9946-EDB21418E4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80"/>
            <a:ext cx="4303570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D4527F-5D06-4CCA-854B-AAA3A17BB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302" y="6456380"/>
            <a:ext cx="4303569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BA5D7F-D5BE-4307-8E37-4159EB42F2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C65E38-20B2-414D-8FAE-42A9727C7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207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9161D-7370-4C65-8DAA-E295387D0D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654" y="2"/>
            <a:ext cx="4301207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22019-9916-4526-A478-120F6371CC14}" type="datetimeFigureOut">
              <a:rPr lang="ru-RU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CE164EB-5171-4E55-B335-B7AD6FD37E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3D16833-17FE-42B3-A3DF-7D1D6AA4E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587" y="3229279"/>
            <a:ext cx="7943054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EE1F0-E5A6-4D15-8AE9-81403409F1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80"/>
            <a:ext cx="4301207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2F257-B756-45DC-B263-4CC1A2043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654" y="6456380"/>
            <a:ext cx="4301207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D40E08F-8D72-4122-A2D5-6C672DC3D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71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19AEA195-4E9B-2DB2-92F1-63ACEEF0B7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D2B1E1F6-E024-76A1-EBE2-AF87B0711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Онкологические заболевания — одна из ведущих причин смертности и сокращения продолжительности жизни.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ранних стадиях они протекают бессимптомно и не беспокоят человека.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0701D49-ABE2-17B5-12DE-23537958A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E8C13-2168-42EA-A161-B45FF7520B36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выявлении подозрений на злокачественные образования пациент направляется на </a:t>
            </a:r>
            <a:r>
              <a:rPr lang="ru-RU" sz="1200" b="0" dirty="0" err="1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дообследование</a:t>
            </a: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в том числе в рамках 2 этапа диспансеризации,</a:t>
            </a:r>
            <a:r>
              <a:rPr lang="ru-RU" sz="1200" b="0" baseline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консультацию к онкологу.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15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Диспансеризация в России бесплатна и доступна каждому человеку начиная с 18 лет в рамках национального проекта «Продолжительная и активная жизнь».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Диспансеризацию и профилактический медицинский осмотр можно пройти в поликлинике по месту прикрепления. </a:t>
            </a:r>
          </a:p>
          <a:p>
            <a:r>
              <a:rPr lang="ru-RU" dirty="0"/>
              <a:t>Кроме того, с 2024 года диспансеризацию и профилактический медицинский осмотр можно пройти по месту работы или </a:t>
            </a:r>
            <a:r>
              <a:rPr lang="ru-RU" dirty="0" err="1"/>
              <a:t>учебы</a:t>
            </a:r>
            <a:r>
              <a:rPr lang="ru-RU" dirty="0"/>
              <a:t>. 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43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Узнать больше полезной информации о здоровом образ жизни можно на официальном портале Минздрава России </a:t>
            </a:r>
            <a:r>
              <a:rPr lang="en-US" dirty="0"/>
              <a:t>TAKZDOROVO.RU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52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 раньше выявлены злокачественное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новообразование или факторы риска их развития, тем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успешнее будут профилактические и лечебные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мероприятия.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Самым простым способом выявить онкологическое заболевание на ранней стадии является диспансеризация.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83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рамках </a:t>
            </a:r>
            <a:r>
              <a:rPr lang="ru-RU" sz="1200" b="0" dirty="0">
                <a:ln w="3175">
                  <a:noFill/>
                </a:ln>
                <a:ea typeface="Tahoma" panose="020B0604030504040204" pitchFamily="34" charset="0"/>
              </a:rPr>
              <a:t>1 этапа диспансеризации проводится</a:t>
            </a:r>
            <a:r>
              <a:rPr lang="ru-RU" sz="1200" b="0" baseline="0" dirty="0">
                <a:ln w="3175">
                  <a:noFill/>
                </a:ln>
                <a:ea typeface="Tahoma" panose="020B0604030504040204" pitchFamily="34" charset="0"/>
              </a:rPr>
              <a:t> </a:t>
            </a:r>
            <a:r>
              <a:rPr lang="ru-RU" sz="1200" b="0" dirty="0">
                <a:ln w="3175">
                  <a:noFill/>
                </a:ln>
                <a:ea typeface="Tahoma" panose="020B0604030504040204" pitchFamily="34" charset="0"/>
              </a:rPr>
              <a:t>ряд исследований, направленных на ранее выявление бессимптомного течения онкологических заболеваний.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ln w="3175">
                <a:noFill/>
              </a:ln>
              <a:ea typeface="Tahom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n w="3175">
                  <a:noFill/>
                </a:ln>
                <a:ea typeface="Tahoma" panose="020B0604030504040204" pitchFamily="34" charset="0"/>
              </a:rPr>
              <a:t>Анкетирование проводится всем и</a:t>
            </a:r>
            <a:r>
              <a:rPr lang="ru-RU" sz="1200" b="0" baseline="0" dirty="0">
                <a:ln w="3175">
                  <a:noFill/>
                </a:ln>
                <a:ea typeface="Tahoma" panose="020B0604030504040204" pitchFamily="34" charset="0"/>
              </a:rPr>
              <a:t> позволяет заподозрить некоторые злокачественные новообразования, а также выявить наличие факторов риска их развития.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>
              <a:ln w="3175">
                <a:noFill/>
              </a:ln>
              <a:ea typeface="Tahoma" panose="020B0604030504040204" pitchFamily="34" charset="0"/>
            </a:endParaRPr>
          </a:p>
          <a:p>
            <a:r>
              <a:rPr lang="ru-RU" sz="1200" b="0" baseline="0" dirty="0">
                <a:ln w="3175">
                  <a:noFill/>
                </a:ln>
                <a:ea typeface="Tahoma" panose="020B0604030504040204" pitchFamily="34" charset="0"/>
              </a:rPr>
              <a:t>Флюорография проводится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с 18 лет 1 раз в 2 года и помогает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обнаружить туберкулез, воспалительные изменения в легких, патологию скелета грудной клетки, а также новообразования органов грудной клетки. 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проводят ряд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скринингов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dirty="0">
                <a:ln w="3175">
                  <a:noFill/>
                </a:ln>
                <a:ea typeface="Tahoma" panose="020B0604030504040204" pitchFamily="34" charset="0"/>
              </a:rPr>
              <a:t>направленных на ранее выявление бессимптомного течения онкологических заболеваний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12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 </a:t>
            </a:r>
            <a:r>
              <a:rPr lang="ru-RU" dirty="0" err="1"/>
              <a:t>скринингам</a:t>
            </a:r>
            <a:r>
              <a:rPr lang="ru-RU" dirty="0"/>
              <a:t> относятся </a:t>
            </a:r>
            <a:r>
              <a:rPr lang="ru-RU" b="0" dirty="0"/>
              <a:t>о</a:t>
            </a: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смотр женщин акушеркой или врачом — акушером-гинекологом ежегодно и взятие мазка с шейки матки на цитологию с 18 лет до 64 лет 1 раз в 3 года.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Это позволяет оценить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состояние слизистой оболочки шейки матки </a:t>
            </a: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наличие или отсутствие воспалительного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процесса,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патологических изменений клеток, в том числе предопухолевые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опухолевые заболевания.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02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скрининг — 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аммография.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рентгенологическая процедура позволяет оценить состояние тканей молочной железы и выявить различные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объемные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образования, в первую очередь злокачественные, на ранних этапах.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Маммография — «золотой стандарт» диагностики рака молочной железы, безальтернативный метод выявления всех известных вариантов рака молочной железы, в том числе —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непальпируемого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женщинам в возрасте от 40 до 75 лет включительно 1 раз в 2 года.</a:t>
            </a:r>
          </a:p>
          <a:p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на 6-12 день менструального цикла.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 время в норме молочная железа не отекает, поэтому процедура не доставляет дискомфорта и с высокой точностью определяет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состояние.</a:t>
            </a:r>
          </a:p>
          <a:p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женщин после менопаузы процедуру исследования тканей молочных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желез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проводить в любой день.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81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Исследование кала на скрытую кровь в возрасте от 40 до 64 лет включительно 1 раз в 2 года, а с 65 до 75 лет включительно — ежегодно.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Анализ проводится иммунохимическим методом и при положительном результате НЕ ТРЕБУЕТ пересдачи.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Перед исследованием не рекомендуется: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использование слабительных и/или ферментативных препаратов, ректальных свечей;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течение 3х дней до проведения осуществлять</a:t>
            </a:r>
            <a:r>
              <a:rPr lang="ru-RU" sz="1200" b="0" baseline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инструментальные</a:t>
            </a: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исследования и лечебные процедуры на желудочно-кишечном тракте.</a:t>
            </a:r>
          </a:p>
          <a:p>
            <a:endParaRPr lang="ru-RU" b="0" dirty="0"/>
          </a:p>
          <a:p>
            <a:r>
              <a:rPr lang="ru-RU" b="0" dirty="0"/>
              <a:t>При положительном результате исследования кала на скрытую</a:t>
            </a:r>
            <a:r>
              <a:rPr lang="ru-RU" b="0" baseline="0" dirty="0"/>
              <a:t> кровь пациент должен быть направлен на </a:t>
            </a:r>
            <a:r>
              <a:rPr lang="ru-RU" b="0" baseline="0" dirty="0" err="1"/>
              <a:t>дообследование</a:t>
            </a:r>
            <a:r>
              <a:rPr lang="ru-RU" b="0" baseline="0" dirty="0"/>
              <a:t> в рамках 2 этапа </a:t>
            </a:r>
            <a:r>
              <a:rPr lang="ru-RU" sz="1200" b="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</a:t>
            </a:r>
            <a:r>
              <a:rPr lang="ru-RU" sz="12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0" baseline="0" dirty="0" err="1"/>
              <a:t>колоноскопию</a:t>
            </a:r>
            <a:r>
              <a:rPr lang="ru-RU" b="0" baseline="0" dirty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4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Исследование крови на наличие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простатоспецифического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антигена (ПСА) проводится с целью ранней диагностики заболеваний предстательной железы, в том числе рака. 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ПСА 4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нг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/мл принято считать порогом нормы.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ПСА может повышаться при раке простаты, доброкачественной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гиперплазии предстательной железы,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воспалении и инфекции в железе, ишемии и инфаркте железы,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после эякуляции, пальцевом ректальном исследовании, биопсии, массаже предстательной железы и других манипуляциях.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9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Эзофагогастродуоденоскопия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 всем в возрасте 45 лет.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исследование позволяет выявить патологию пищевода, желудка, двенадцатиперстной кишки, в том числе предраковые или раковые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85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5">
                  <a:lumMod val="75000"/>
                </a:schemeClr>
              </a:buClr>
              <a:buFont typeface="+mj-lt"/>
              <a:buNone/>
            </a:pPr>
            <a:r>
              <a:rPr lang="ru-RU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обследованию на выявление </a:t>
            </a:r>
            <a:r>
              <a:rPr lang="ru-RU" sz="12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онкозаболеваний</a:t>
            </a:r>
            <a:r>
              <a:rPr lang="ru-RU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видимых локализаций относится</a:t>
            </a:r>
            <a:r>
              <a:rPr lang="ru-RU" sz="1200" b="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осмотр </a:t>
            </a:r>
            <a:r>
              <a:rPr lang="ru-RU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кожных покровов, слизистых губ и ротовой полости, </a:t>
            </a:r>
            <a:r>
              <a:rPr lang="ru-RU" sz="1200" b="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пальпация </a:t>
            </a:r>
            <a:r>
              <a:rPr lang="ru-RU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щитовидной железы и лимфоузлов.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Font typeface="+mj-lt"/>
              <a:buNone/>
            </a:pPr>
            <a:endParaRPr lang="ru-RU" sz="1200" b="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Font typeface="+mj-lt"/>
              <a:buNone/>
            </a:pPr>
            <a:r>
              <a:rPr lang="ru-RU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Проводится</a:t>
            </a:r>
            <a:r>
              <a:rPr lang="ru-RU" sz="1200" b="0" baseline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всем, в любом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возрасте </a:t>
            </a:r>
            <a:r>
              <a:rPr lang="ru-RU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при каждом осмотре</a:t>
            </a:r>
            <a:r>
              <a:rPr lang="ru-RU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46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223B5-FF20-4FFA-829F-EC3041142BEE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83EA-E20F-4F49-AF01-73A243D0B8D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74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33491-A57B-4EA0-8CFC-272DB05FCA52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0050-669F-42B0-8581-4AB69F95C9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8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F51CE-C9D8-405C-AD15-ECB627DD7B26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B025-DC22-4F18-B027-025272B153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75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54AE5-B13F-4B93-9E8A-B17FB4EB41C2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BA35-F400-453F-99A6-CB3DBBE579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12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96F1B-2967-4E97-BADE-32943F7FAE31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40E7-686D-4322-8E32-E8E90DD035B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06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535C5-9B02-4F36-B998-BC3C823BE592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8F5-6EB1-474C-8930-4939CE06A4A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50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A47BB-14CE-4826-A137-C7CA171D7AFA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DF49-C5BD-40CE-A379-EA5DEAEC37B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8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B4068-7A22-4A1B-B410-A28E09261FD5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C3CB-0AAD-4E71-B6F7-8BC53B243D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64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3924C-4C59-4125-8B41-2090AB0435DE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8692-4BB0-4DDA-9C3C-653680CBF3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21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FF024-66D7-4ECD-9E46-58DA3F71677E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76A3-27CF-46E2-BA30-6F9A1788DC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78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984DB-E404-4566-98C9-1D4739318238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B994-9ADE-4766-B7FE-22EF1257B5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86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3ABADD-CEEE-4031-88F9-122672025A38}" type="datetimeFigureOut">
              <a:rPr lang="ru-RU" smtClean="0"/>
              <a:pPr>
                <a:defRPr/>
              </a:pPr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8652-2E5B-4BCC-A4AC-8E613E9120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4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Логотип новый 01.2021 (3).png">
            <a:extLst>
              <a:ext uri="{FF2B5EF4-FFF2-40B4-BE49-F238E27FC236}">
                <a16:creationId xmlns:a16="http://schemas.microsoft.com/office/drawing/2014/main" id="{A4C62C41-15EE-17F9-C963-B57D1B962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27" y="285298"/>
            <a:ext cx="5882745" cy="628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783D48-D665-5702-EC5B-FD68C4372533}"/>
              </a:ext>
            </a:extLst>
          </p:cNvPr>
          <p:cNvSpPr/>
          <p:nvPr/>
        </p:nvSpPr>
        <p:spPr>
          <a:xfrm>
            <a:off x="-4742" y="2282259"/>
            <a:ext cx="12196741" cy="191452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4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Диспансеризация: </a:t>
            </a:r>
            <a:br>
              <a:rPr lang="ru-RU" sz="4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</a:br>
            <a:r>
              <a:rPr lang="ru-RU" sz="4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ОНКОЛОГИЧЕСКИЕ ЗАБОЛЕВАНИЯ</a:t>
            </a:r>
            <a:endParaRPr lang="ru-RU" sz="4000" b="1" dirty="0">
              <a:solidFill>
                <a:srgbClr val="0070C0"/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9B995-A16D-447F-BF07-7F2894A41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BC409055-514B-4780-96EC-D84A6A88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408179" y="1418051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9760B3-336F-42A5-8E8E-D9E24F0526E4}"/>
              </a:ext>
            </a:extLst>
          </p:cNvPr>
          <p:cNvSpPr/>
          <p:nvPr/>
        </p:nvSpPr>
        <p:spPr>
          <a:xfrm>
            <a:off x="2236066" y="1399188"/>
            <a:ext cx="8547755" cy="30994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выявлении подозрений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злокачественные образования пациент направляется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дообследования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консультацию к онкологу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918F49-4081-49AC-9ACE-ECE0C6864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725" y="4835115"/>
            <a:ext cx="1468266" cy="1799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0A774F-58A8-4106-A6FB-A68F18DB82CA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9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2AC40C65-A8E1-46DA-8E92-4B6621185A61}"/>
              </a:ext>
            </a:extLst>
          </p:cNvPr>
          <p:cNvSpPr/>
          <p:nvPr/>
        </p:nvSpPr>
        <p:spPr>
          <a:xfrm>
            <a:off x="4096788" y="3258334"/>
            <a:ext cx="2841340" cy="28413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AD8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0689C-813D-4FB6-A7BA-A12BE37F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6" y="1641459"/>
            <a:ext cx="1007745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Пройдите диспансеризацию </a:t>
            </a:r>
            <a:br>
              <a:rPr lang="ru-RU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и будьте здоровы!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4C77B2-AB48-46FC-8D85-1E27161D3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F3BDBB-B8A3-4781-B0C0-780F0F8EA633}"/>
              </a:ext>
            </a:extLst>
          </p:cNvPr>
          <p:cNvGrpSpPr/>
          <p:nvPr/>
        </p:nvGrpSpPr>
        <p:grpSpPr>
          <a:xfrm>
            <a:off x="5092179" y="3843435"/>
            <a:ext cx="1346003" cy="1884363"/>
            <a:chOff x="-1562101" y="4538662"/>
            <a:chExt cx="1060450" cy="1651000"/>
          </a:xfrm>
          <a:solidFill>
            <a:srgbClr val="2073B7"/>
          </a:solidFill>
        </p:grpSpPr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FB8D0AC-DBB8-4AA3-924F-2C487F989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101" y="4538662"/>
              <a:ext cx="1060450" cy="1651000"/>
            </a:xfrm>
            <a:custGeom>
              <a:avLst/>
              <a:gdLst>
                <a:gd name="T0" fmla="*/ 4797 w 5082"/>
                <a:gd name="T1" fmla="*/ 12 h 7879"/>
                <a:gd name="T2" fmla="*/ 4514 w 5082"/>
                <a:gd name="T3" fmla="*/ 109 h 7879"/>
                <a:gd name="T4" fmla="*/ 4370 w 5082"/>
                <a:gd name="T5" fmla="*/ 252 h 7879"/>
                <a:gd name="T6" fmla="*/ 4320 w 5082"/>
                <a:gd name="T7" fmla="*/ 299 h 7879"/>
                <a:gd name="T8" fmla="*/ 4127 w 5082"/>
                <a:gd name="T9" fmla="*/ 497 h 7879"/>
                <a:gd name="T10" fmla="*/ 3150 w 5082"/>
                <a:gd name="T11" fmla="*/ 1482 h 7879"/>
                <a:gd name="T12" fmla="*/ 3051 w 5082"/>
                <a:gd name="T13" fmla="*/ 1579 h 7879"/>
                <a:gd name="T14" fmla="*/ 2913 w 5082"/>
                <a:gd name="T15" fmla="*/ 1638 h 7879"/>
                <a:gd name="T16" fmla="*/ 2133 w 5082"/>
                <a:gd name="T17" fmla="*/ 1638 h 7879"/>
                <a:gd name="T18" fmla="*/ 2063 w 5082"/>
                <a:gd name="T19" fmla="*/ 1606 h 7879"/>
                <a:gd name="T20" fmla="*/ 2015 w 5082"/>
                <a:gd name="T21" fmla="*/ 1558 h 7879"/>
                <a:gd name="T22" fmla="*/ 1917 w 5082"/>
                <a:gd name="T23" fmla="*/ 1460 h 7879"/>
                <a:gd name="T24" fmla="*/ 748 w 5082"/>
                <a:gd name="T25" fmla="*/ 286 h 7879"/>
                <a:gd name="T26" fmla="*/ 653 w 5082"/>
                <a:gd name="T27" fmla="*/ 196 h 7879"/>
                <a:gd name="T28" fmla="*/ 565 w 5082"/>
                <a:gd name="T29" fmla="*/ 107 h 7879"/>
                <a:gd name="T30" fmla="*/ 301 w 5082"/>
                <a:gd name="T31" fmla="*/ 10 h 7879"/>
                <a:gd name="T32" fmla="*/ 151 w 5082"/>
                <a:gd name="T33" fmla="*/ 70 h 7879"/>
                <a:gd name="T34" fmla="*/ 53 w 5082"/>
                <a:gd name="T35" fmla="*/ 187 h 7879"/>
                <a:gd name="T36" fmla="*/ 87 w 5082"/>
                <a:gd name="T37" fmla="*/ 516 h 7879"/>
                <a:gd name="T38" fmla="*/ 299 w 5082"/>
                <a:gd name="T39" fmla="*/ 733 h 7879"/>
                <a:gd name="T40" fmla="*/ 1154 w 5082"/>
                <a:gd name="T41" fmla="*/ 1590 h 7879"/>
                <a:gd name="T42" fmla="*/ 1261 w 5082"/>
                <a:gd name="T43" fmla="*/ 1697 h 7879"/>
                <a:gd name="T44" fmla="*/ 1688 w 5082"/>
                <a:gd name="T45" fmla="*/ 2122 h 7879"/>
                <a:gd name="T46" fmla="*/ 1708 w 5082"/>
                <a:gd name="T47" fmla="*/ 2212 h 7879"/>
                <a:gd name="T48" fmla="*/ 1708 w 5082"/>
                <a:gd name="T49" fmla="*/ 6591 h 7879"/>
                <a:gd name="T50" fmla="*/ 1708 w 5082"/>
                <a:gd name="T51" fmla="*/ 7449 h 7879"/>
                <a:gd name="T52" fmla="*/ 1850 w 5082"/>
                <a:gd name="T53" fmla="*/ 7736 h 7879"/>
                <a:gd name="T54" fmla="*/ 2387 w 5082"/>
                <a:gd name="T55" fmla="*/ 7548 h 7879"/>
                <a:gd name="T56" fmla="*/ 2399 w 5082"/>
                <a:gd name="T57" fmla="*/ 7130 h 7879"/>
                <a:gd name="T58" fmla="*/ 2401 w 5082"/>
                <a:gd name="T59" fmla="*/ 4573 h 7879"/>
                <a:gd name="T60" fmla="*/ 2677 w 5082"/>
                <a:gd name="T61" fmla="*/ 4574 h 7879"/>
                <a:gd name="T62" fmla="*/ 2680 w 5082"/>
                <a:gd name="T63" fmla="*/ 5428 h 7879"/>
                <a:gd name="T64" fmla="*/ 2681 w 5082"/>
                <a:gd name="T65" fmla="*/ 7134 h 7879"/>
                <a:gd name="T66" fmla="*/ 2695 w 5082"/>
                <a:gd name="T67" fmla="*/ 7549 h 7879"/>
                <a:gd name="T68" fmla="*/ 2893 w 5082"/>
                <a:gd name="T69" fmla="*/ 7774 h 7879"/>
                <a:gd name="T70" fmla="*/ 3373 w 5082"/>
                <a:gd name="T71" fmla="*/ 7454 h 7879"/>
                <a:gd name="T72" fmla="*/ 3373 w 5082"/>
                <a:gd name="T73" fmla="*/ 6600 h 7879"/>
                <a:gd name="T74" fmla="*/ 3371 w 5082"/>
                <a:gd name="T75" fmla="*/ 2221 h 7879"/>
                <a:gd name="T76" fmla="*/ 3386 w 5082"/>
                <a:gd name="T77" fmla="*/ 2128 h 7879"/>
                <a:gd name="T78" fmla="*/ 3493 w 5082"/>
                <a:gd name="T79" fmla="*/ 2021 h 7879"/>
                <a:gd name="T80" fmla="*/ 4772 w 5082"/>
                <a:gd name="T81" fmla="*/ 740 h 7879"/>
                <a:gd name="T82" fmla="*/ 4879 w 5082"/>
                <a:gd name="T83" fmla="*/ 633 h 7879"/>
                <a:gd name="T84" fmla="*/ 4984 w 5082"/>
                <a:gd name="T85" fmla="*/ 528 h 7879"/>
                <a:gd name="T86" fmla="*/ 5032 w 5082"/>
                <a:gd name="T87" fmla="*/ 198 h 7879"/>
                <a:gd name="T88" fmla="*/ 4797 w 5082"/>
                <a:gd name="T89" fmla="*/ 12 h 7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2" h="7879">
                  <a:moveTo>
                    <a:pt x="4797" y="12"/>
                  </a:moveTo>
                  <a:cubicBezTo>
                    <a:pt x="4658" y="0"/>
                    <a:pt x="4584" y="37"/>
                    <a:pt x="4514" y="109"/>
                  </a:cubicBezTo>
                  <a:lnTo>
                    <a:pt x="4370" y="252"/>
                  </a:lnTo>
                  <a:cubicBezTo>
                    <a:pt x="4353" y="268"/>
                    <a:pt x="4340" y="288"/>
                    <a:pt x="4320" y="299"/>
                  </a:cubicBezTo>
                  <a:cubicBezTo>
                    <a:pt x="4312" y="316"/>
                    <a:pt x="4145" y="479"/>
                    <a:pt x="4127" y="497"/>
                  </a:cubicBezTo>
                  <a:cubicBezTo>
                    <a:pt x="3804" y="826"/>
                    <a:pt x="3474" y="1152"/>
                    <a:pt x="3150" y="1482"/>
                  </a:cubicBezTo>
                  <a:lnTo>
                    <a:pt x="3051" y="1579"/>
                  </a:lnTo>
                  <a:cubicBezTo>
                    <a:pt x="2981" y="1650"/>
                    <a:pt x="3013" y="1638"/>
                    <a:pt x="2913" y="1638"/>
                  </a:cubicBezTo>
                  <a:lnTo>
                    <a:pt x="2133" y="1638"/>
                  </a:lnTo>
                  <a:cubicBezTo>
                    <a:pt x="2083" y="1639"/>
                    <a:pt x="2089" y="1631"/>
                    <a:pt x="2063" y="1606"/>
                  </a:cubicBezTo>
                  <a:cubicBezTo>
                    <a:pt x="2046" y="1589"/>
                    <a:pt x="2032" y="1575"/>
                    <a:pt x="2015" y="1558"/>
                  </a:cubicBezTo>
                  <a:cubicBezTo>
                    <a:pt x="1982" y="1524"/>
                    <a:pt x="1951" y="1494"/>
                    <a:pt x="1917" y="1460"/>
                  </a:cubicBezTo>
                  <a:lnTo>
                    <a:pt x="748" y="286"/>
                  </a:lnTo>
                  <a:cubicBezTo>
                    <a:pt x="723" y="274"/>
                    <a:pt x="676" y="219"/>
                    <a:pt x="653" y="196"/>
                  </a:cubicBezTo>
                  <a:cubicBezTo>
                    <a:pt x="623" y="166"/>
                    <a:pt x="595" y="138"/>
                    <a:pt x="565" y="107"/>
                  </a:cubicBezTo>
                  <a:cubicBezTo>
                    <a:pt x="502" y="45"/>
                    <a:pt x="429" y="3"/>
                    <a:pt x="301" y="10"/>
                  </a:cubicBezTo>
                  <a:cubicBezTo>
                    <a:pt x="231" y="29"/>
                    <a:pt x="207" y="27"/>
                    <a:pt x="151" y="70"/>
                  </a:cubicBezTo>
                  <a:cubicBezTo>
                    <a:pt x="114" y="97"/>
                    <a:pt x="77" y="136"/>
                    <a:pt x="53" y="187"/>
                  </a:cubicBezTo>
                  <a:cubicBezTo>
                    <a:pt x="0" y="300"/>
                    <a:pt x="18" y="430"/>
                    <a:pt x="87" y="516"/>
                  </a:cubicBezTo>
                  <a:cubicBezTo>
                    <a:pt x="122" y="560"/>
                    <a:pt x="250" y="684"/>
                    <a:pt x="299" y="733"/>
                  </a:cubicBezTo>
                  <a:lnTo>
                    <a:pt x="1154" y="1590"/>
                  </a:lnTo>
                  <a:cubicBezTo>
                    <a:pt x="1191" y="1626"/>
                    <a:pt x="1224" y="1660"/>
                    <a:pt x="1261" y="1697"/>
                  </a:cubicBezTo>
                  <a:lnTo>
                    <a:pt x="1688" y="2122"/>
                  </a:lnTo>
                  <a:cubicBezTo>
                    <a:pt x="1717" y="2150"/>
                    <a:pt x="1708" y="2160"/>
                    <a:pt x="1708" y="2212"/>
                  </a:cubicBezTo>
                  <a:lnTo>
                    <a:pt x="1708" y="6591"/>
                  </a:lnTo>
                  <a:cubicBezTo>
                    <a:pt x="1708" y="6877"/>
                    <a:pt x="1706" y="7163"/>
                    <a:pt x="1708" y="7449"/>
                  </a:cubicBezTo>
                  <a:cubicBezTo>
                    <a:pt x="1709" y="7584"/>
                    <a:pt x="1773" y="7680"/>
                    <a:pt x="1850" y="7736"/>
                  </a:cubicBezTo>
                  <a:cubicBezTo>
                    <a:pt x="2051" y="7879"/>
                    <a:pt x="2327" y="7774"/>
                    <a:pt x="2387" y="7548"/>
                  </a:cubicBezTo>
                  <a:cubicBezTo>
                    <a:pt x="2411" y="7457"/>
                    <a:pt x="2399" y="7237"/>
                    <a:pt x="2399" y="7130"/>
                  </a:cubicBezTo>
                  <a:cubicBezTo>
                    <a:pt x="2399" y="7001"/>
                    <a:pt x="2394" y="4613"/>
                    <a:pt x="2401" y="4573"/>
                  </a:cubicBezTo>
                  <a:lnTo>
                    <a:pt x="2677" y="4574"/>
                  </a:lnTo>
                  <a:cubicBezTo>
                    <a:pt x="2685" y="4601"/>
                    <a:pt x="2680" y="5333"/>
                    <a:pt x="2680" y="5428"/>
                  </a:cubicBezTo>
                  <a:lnTo>
                    <a:pt x="2681" y="7134"/>
                  </a:lnTo>
                  <a:cubicBezTo>
                    <a:pt x="2681" y="7238"/>
                    <a:pt x="2670" y="7463"/>
                    <a:pt x="2695" y="7549"/>
                  </a:cubicBezTo>
                  <a:cubicBezTo>
                    <a:pt x="2725" y="7654"/>
                    <a:pt x="2801" y="7736"/>
                    <a:pt x="2893" y="7774"/>
                  </a:cubicBezTo>
                  <a:cubicBezTo>
                    <a:pt x="3140" y="7876"/>
                    <a:pt x="3370" y="7690"/>
                    <a:pt x="3373" y="7454"/>
                  </a:cubicBezTo>
                  <a:cubicBezTo>
                    <a:pt x="3376" y="7170"/>
                    <a:pt x="3373" y="6884"/>
                    <a:pt x="3373" y="6600"/>
                  </a:cubicBezTo>
                  <a:lnTo>
                    <a:pt x="3371" y="2221"/>
                  </a:lnTo>
                  <a:cubicBezTo>
                    <a:pt x="3371" y="2181"/>
                    <a:pt x="3363" y="2150"/>
                    <a:pt x="3386" y="2128"/>
                  </a:cubicBezTo>
                  <a:cubicBezTo>
                    <a:pt x="3423" y="2092"/>
                    <a:pt x="3457" y="2058"/>
                    <a:pt x="3493" y="2021"/>
                  </a:cubicBezTo>
                  <a:lnTo>
                    <a:pt x="4772" y="740"/>
                  </a:lnTo>
                  <a:cubicBezTo>
                    <a:pt x="4808" y="703"/>
                    <a:pt x="4843" y="670"/>
                    <a:pt x="4879" y="633"/>
                  </a:cubicBezTo>
                  <a:cubicBezTo>
                    <a:pt x="4914" y="597"/>
                    <a:pt x="4948" y="567"/>
                    <a:pt x="4984" y="528"/>
                  </a:cubicBezTo>
                  <a:cubicBezTo>
                    <a:pt x="5053" y="453"/>
                    <a:pt x="5082" y="315"/>
                    <a:pt x="5032" y="198"/>
                  </a:cubicBezTo>
                  <a:cubicBezTo>
                    <a:pt x="4983" y="85"/>
                    <a:pt x="4901" y="43"/>
                    <a:pt x="479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534ABAC7-86FB-4AE8-8213-8CF86BFC7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6813" y="4538662"/>
              <a:ext cx="271463" cy="317501"/>
            </a:xfrm>
            <a:custGeom>
              <a:avLst/>
              <a:gdLst>
                <a:gd name="T0" fmla="*/ 473 w 1300"/>
                <a:gd name="T1" fmla="*/ 32 h 1258"/>
                <a:gd name="T2" fmla="*/ 287 w 1300"/>
                <a:gd name="T3" fmla="*/ 121 h 1258"/>
                <a:gd name="T4" fmla="*/ 28 w 1300"/>
                <a:gd name="T5" fmla="*/ 700 h 1258"/>
                <a:gd name="T6" fmla="*/ 611 w 1300"/>
                <a:gd name="T7" fmla="*/ 1241 h 1258"/>
                <a:gd name="T8" fmla="*/ 1242 w 1300"/>
                <a:gd name="T9" fmla="*/ 752 h 1258"/>
                <a:gd name="T10" fmla="*/ 941 w 1300"/>
                <a:gd name="T11" fmla="*/ 89 h 1258"/>
                <a:gd name="T12" fmla="*/ 847 w 1300"/>
                <a:gd name="T13" fmla="*/ 45 h 1258"/>
                <a:gd name="T14" fmla="*/ 473 w 1300"/>
                <a:gd name="T15" fmla="*/ 32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0" h="1258">
                  <a:moveTo>
                    <a:pt x="473" y="32"/>
                  </a:moveTo>
                  <a:cubicBezTo>
                    <a:pt x="397" y="69"/>
                    <a:pt x="400" y="45"/>
                    <a:pt x="287" y="121"/>
                  </a:cubicBezTo>
                  <a:cubicBezTo>
                    <a:pt x="112" y="239"/>
                    <a:pt x="0" y="463"/>
                    <a:pt x="28" y="700"/>
                  </a:cubicBezTo>
                  <a:cubicBezTo>
                    <a:pt x="63" y="992"/>
                    <a:pt x="304" y="1226"/>
                    <a:pt x="611" y="1241"/>
                  </a:cubicBezTo>
                  <a:cubicBezTo>
                    <a:pt x="937" y="1258"/>
                    <a:pt x="1187" y="1021"/>
                    <a:pt x="1242" y="752"/>
                  </a:cubicBezTo>
                  <a:cubicBezTo>
                    <a:pt x="1300" y="474"/>
                    <a:pt x="1169" y="223"/>
                    <a:pt x="941" y="89"/>
                  </a:cubicBezTo>
                  <a:cubicBezTo>
                    <a:pt x="908" y="70"/>
                    <a:pt x="877" y="62"/>
                    <a:pt x="847" y="45"/>
                  </a:cubicBezTo>
                  <a:cubicBezTo>
                    <a:pt x="681" y="6"/>
                    <a:pt x="650" y="0"/>
                    <a:pt x="47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84104DBB-F499-4224-A481-AD91D02E6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408179" y="1571070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A02824-1A81-4295-BF15-F2040F06F8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4004" y="4404617"/>
            <a:ext cx="7048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D7EE391-EEAB-458E-A9D9-A3382FE76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25874"/>
          <a:stretch/>
        </p:blipFill>
        <p:spPr bwMode="auto">
          <a:xfrm>
            <a:off x="7688910" y="580572"/>
            <a:ext cx="4503090" cy="5950857"/>
          </a:xfrm>
          <a:prstGeom prst="rect">
            <a:avLst/>
          </a:prstGeom>
          <a:noFill/>
          <a:effectLst>
            <a:softEdge rad="711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04020-34DE-4F77-9430-2680ABEC31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7"/>
          <a:stretch/>
        </p:blipFill>
        <p:spPr>
          <a:xfrm>
            <a:off x="205805" y="279400"/>
            <a:ext cx="7337962" cy="32399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0A06A-5E52-48D2-B671-041CA9D5D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158" y="3556000"/>
            <a:ext cx="5112427" cy="31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DA51D9-CFE2-446D-BA17-2EBAEC861435}"/>
              </a:ext>
            </a:extLst>
          </p:cNvPr>
          <p:cNvSpPr txBox="1"/>
          <p:nvPr/>
        </p:nvSpPr>
        <p:spPr>
          <a:xfrm>
            <a:off x="1103313" y="1739326"/>
            <a:ext cx="1005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Своевременное обнаружение 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онкологических заболеваний — 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solidFill>
                  <a:srgbClr val="0070C0"/>
                </a:solidFill>
                <a:ea typeface="Tahoma" panose="020B0604030504040204" pitchFamily="34" charset="0"/>
              </a:rPr>
              <a:t>КЛЮЧЕВОЙ ФАКТОР УСПЕШНОГО ЛЕЧЕНИЯ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EA8F302-A342-4E8F-8638-10C46798DDA7}"/>
              </a:ext>
            </a:extLst>
          </p:cNvPr>
          <p:cNvGrpSpPr/>
          <p:nvPr/>
        </p:nvGrpSpPr>
        <p:grpSpPr>
          <a:xfrm>
            <a:off x="9822767" y="1594857"/>
            <a:ext cx="944355" cy="968089"/>
            <a:chOff x="9625639" y="1168766"/>
            <a:chExt cx="576999" cy="5915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2AB24CF-1286-A7B4-6ED2-938055F81993}"/>
                </a:ext>
              </a:extLst>
            </p:cNvPr>
            <p:cNvSpPr>
              <a:spLocks/>
            </p:cNvSpPr>
            <p:nvPr/>
          </p:nvSpPr>
          <p:spPr bwMode="auto">
            <a:xfrm rot="1699619">
              <a:off x="9625639" y="1168766"/>
              <a:ext cx="576999" cy="591501"/>
            </a:xfrm>
            <a:custGeom>
              <a:avLst/>
              <a:gdLst>
                <a:gd name="T0" fmla="*/ 0 w 2456"/>
                <a:gd name="T1" fmla="*/ 1306 h 2511"/>
                <a:gd name="T2" fmla="*/ 485 w 2456"/>
                <a:gd name="T3" fmla="*/ 2277 h 2511"/>
                <a:gd name="T4" fmla="*/ 1135 w 2456"/>
                <a:gd name="T5" fmla="*/ 2511 h 2511"/>
                <a:gd name="T6" fmla="*/ 1730 w 2456"/>
                <a:gd name="T7" fmla="*/ 2395 h 2511"/>
                <a:gd name="T8" fmla="*/ 1905 w 2456"/>
                <a:gd name="T9" fmla="*/ 2293 h 2511"/>
                <a:gd name="T10" fmla="*/ 2060 w 2456"/>
                <a:gd name="T11" fmla="*/ 2162 h 2511"/>
                <a:gd name="T12" fmla="*/ 2187 w 2456"/>
                <a:gd name="T13" fmla="*/ 2012 h 2511"/>
                <a:gd name="T14" fmla="*/ 2293 w 2456"/>
                <a:gd name="T15" fmla="*/ 1832 h 2511"/>
                <a:gd name="T16" fmla="*/ 2290 w 2456"/>
                <a:gd name="T17" fmla="*/ 775 h 2511"/>
                <a:gd name="T18" fmla="*/ 2042 w 2456"/>
                <a:gd name="T19" fmla="*/ 442 h 2511"/>
                <a:gd name="T20" fmla="*/ 719 w 2456"/>
                <a:gd name="T21" fmla="*/ 206 h 2511"/>
                <a:gd name="T22" fmla="*/ 357 w 2456"/>
                <a:gd name="T23" fmla="*/ 451 h 2511"/>
                <a:gd name="T24" fmla="*/ 110 w 2456"/>
                <a:gd name="T25" fmla="*/ 810 h 2511"/>
                <a:gd name="T26" fmla="*/ 0 w 2456"/>
                <a:gd name="T27" fmla="*/ 1306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6" h="2511">
                  <a:moveTo>
                    <a:pt x="0" y="1306"/>
                  </a:moveTo>
                  <a:cubicBezTo>
                    <a:pt x="0" y="1722"/>
                    <a:pt x="218" y="2084"/>
                    <a:pt x="485" y="2277"/>
                  </a:cubicBezTo>
                  <a:cubicBezTo>
                    <a:pt x="658" y="2401"/>
                    <a:pt x="899" y="2511"/>
                    <a:pt x="1135" y="2511"/>
                  </a:cubicBezTo>
                  <a:cubicBezTo>
                    <a:pt x="1369" y="2511"/>
                    <a:pt x="1515" y="2504"/>
                    <a:pt x="1730" y="2395"/>
                  </a:cubicBezTo>
                  <a:cubicBezTo>
                    <a:pt x="1798" y="2361"/>
                    <a:pt x="1848" y="2336"/>
                    <a:pt x="1905" y="2293"/>
                  </a:cubicBezTo>
                  <a:cubicBezTo>
                    <a:pt x="1965" y="2247"/>
                    <a:pt x="2006" y="2216"/>
                    <a:pt x="2060" y="2162"/>
                  </a:cubicBezTo>
                  <a:cubicBezTo>
                    <a:pt x="2112" y="2109"/>
                    <a:pt x="2142" y="2072"/>
                    <a:pt x="2187" y="2012"/>
                  </a:cubicBezTo>
                  <a:cubicBezTo>
                    <a:pt x="2233" y="1951"/>
                    <a:pt x="2257" y="1903"/>
                    <a:pt x="2293" y="1832"/>
                  </a:cubicBezTo>
                  <a:cubicBezTo>
                    <a:pt x="2456" y="1509"/>
                    <a:pt x="2445" y="1099"/>
                    <a:pt x="2290" y="775"/>
                  </a:cubicBezTo>
                  <a:cubicBezTo>
                    <a:pt x="2226" y="639"/>
                    <a:pt x="2144" y="544"/>
                    <a:pt x="2042" y="442"/>
                  </a:cubicBezTo>
                  <a:cubicBezTo>
                    <a:pt x="1712" y="112"/>
                    <a:pt x="1180" y="0"/>
                    <a:pt x="719" y="206"/>
                  </a:cubicBezTo>
                  <a:cubicBezTo>
                    <a:pt x="591" y="264"/>
                    <a:pt x="456" y="352"/>
                    <a:pt x="357" y="451"/>
                  </a:cubicBezTo>
                  <a:cubicBezTo>
                    <a:pt x="242" y="567"/>
                    <a:pt x="183" y="666"/>
                    <a:pt x="110" y="810"/>
                  </a:cubicBezTo>
                  <a:cubicBezTo>
                    <a:pt x="50" y="929"/>
                    <a:pt x="0" y="1130"/>
                    <a:pt x="0" y="1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1ED967F0-49F6-3791-C861-EF4D391FEFBA}"/>
                </a:ext>
              </a:extLst>
            </p:cNvPr>
            <p:cNvGrpSpPr/>
            <p:nvPr/>
          </p:nvGrpSpPr>
          <p:grpSpPr>
            <a:xfrm>
              <a:off x="9856904" y="1241824"/>
              <a:ext cx="118882" cy="455537"/>
              <a:chOff x="9678486" y="3843459"/>
              <a:chExt cx="118882" cy="455537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7A976046-3B69-AE86-9F2F-183C27F96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8486" y="3843459"/>
                <a:ext cx="108469" cy="354350"/>
              </a:xfrm>
              <a:custGeom>
                <a:avLst/>
                <a:gdLst>
                  <a:gd name="T0" fmla="*/ 0 w 373"/>
                  <a:gd name="T1" fmla="*/ 209 h 952"/>
                  <a:gd name="T2" fmla="*/ 0 w 373"/>
                  <a:gd name="T3" fmla="*/ 728 h 952"/>
                  <a:gd name="T4" fmla="*/ 373 w 373"/>
                  <a:gd name="T5" fmla="*/ 720 h 952"/>
                  <a:gd name="T6" fmla="*/ 373 w 373"/>
                  <a:gd name="T7" fmla="*/ 226 h 952"/>
                  <a:gd name="T8" fmla="*/ 63 w 373"/>
                  <a:gd name="T9" fmla="*/ 98 h 952"/>
                  <a:gd name="T10" fmla="*/ 0 w 373"/>
                  <a:gd name="T11" fmla="*/ 209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3" h="952">
                    <a:moveTo>
                      <a:pt x="0" y="209"/>
                    </a:moveTo>
                    <a:lnTo>
                      <a:pt x="0" y="728"/>
                    </a:lnTo>
                    <a:cubicBezTo>
                      <a:pt x="0" y="952"/>
                      <a:pt x="373" y="946"/>
                      <a:pt x="373" y="720"/>
                    </a:cubicBezTo>
                    <a:lnTo>
                      <a:pt x="373" y="226"/>
                    </a:lnTo>
                    <a:cubicBezTo>
                      <a:pt x="373" y="75"/>
                      <a:pt x="168" y="0"/>
                      <a:pt x="63" y="98"/>
                    </a:cubicBezTo>
                    <a:cubicBezTo>
                      <a:pt x="39" y="120"/>
                      <a:pt x="0" y="166"/>
                      <a:pt x="0" y="2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D5D41E30-14B5-C2DA-9E1C-758D8B0CED66}"/>
                  </a:ext>
                </a:extLst>
              </p:cNvPr>
              <p:cNvSpPr>
                <a:spLocks/>
              </p:cNvSpPr>
              <p:nvPr/>
            </p:nvSpPr>
            <p:spPr bwMode="auto">
              <a:xfrm rot="97488">
                <a:off x="9690670" y="4210944"/>
                <a:ext cx="106698" cy="88052"/>
              </a:xfrm>
              <a:custGeom>
                <a:avLst/>
                <a:gdLst>
                  <a:gd name="T0" fmla="*/ 0 w 456"/>
                  <a:gd name="T1" fmla="*/ 164 h 372"/>
                  <a:gd name="T2" fmla="*/ 0 w 456"/>
                  <a:gd name="T3" fmla="*/ 207 h 372"/>
                  <a:gd name="T4" fmla="*/ 165 w 456"/>
                  <a:gd name="T5" fmla="*/ 372 h 372"/>
                  <a:gd name="T6" fmla="*/ 208 w 456"/>
                  <a:gd name="T7" fmla="*/ 372 h 372"/>
                  <a:gd name="T8" fmla="*/ 174 w 456"/>
                  <a:gd name="T9" fmla="*/ 0 h 372"/>
                  <a:gd name="T10" fmla="*/ 0 w 456"/>
                  <a:gd name="T11" fmla="*/ 16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6" h="372">
                    <a:moveTo>
                      <a:pt x="0" y="164"/>
                    </a:moveTo>
                    <a:lnTo>
                      <a:pt x="0" y="207"/>
                    </a:lnTo>
                    <a:cubicBezTo>
                      <a:pt x="0" y="293"/>
                      <a:pt x="79" y="372"/>
                      <a:pt x="165" y="372"/>
                    </a:cubicBezTo>
                    <a:lnTo>
                      <a:pt x="208" y="372"/>
                    </a:lnTo>
                    <a:cubicBezTo>
                      <a:pt x="412" y="372"/>
                      <a:pt x="456" y="0"/>
                      <a:pt x="174" y="0"/>
                    </a:cubicBezTo>
                    <a:cubicBezTo>
                      <a:pt x="87" y="0"/>
                      <a:pt x="0" y="76"/>
                      <a:pt x="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56D0DC-ADEF-76D1-DB69-932214B9B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3E8A00-E5C6-4AB2-AEF7-4879D964979A}"/>
              </a:ext>
            </a:extLst>
          </p:cNvPr>
          <p:cNvGrpSpPr/>
          <p:nvPr/>
        </p:nvGrpSpPr>
        <p:grpSpPr>
          <a:xfrm>
            <a:off x="9268426" y="664520"/>
            <a:ext cx="1567865" cy="1569660"/>
            <a:chOff x="9344152" y="660585"/>
            <a:chExt cx="904345" cy="905380"/>
          </a:xfrm>
          <a:solidFill>
            <a:srgbClr val="0070C0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8BAF58A-90FD-9B50-0158-2944D2588381}"/>
                </a:ext>
              </a:extLst>
            </p:cNvPr>
            <p:cNvSpPr>
              <a:spLocks/>
            </p:cNvSpPr>
            <p:nvPr/>
          </p:nvSpPr>
          <p:spPr bwMode="auto">
            <a:xfrm rot="1699619">
              <a:off x="9344152" y="660585"/>
              <a:ext cx="904345" cy="905380"/>
            </a:xfrm>
            <a:custGeom>
              <a:avLst/>
              <a:gdLst>
                <a:gd name="T0" fmla="*/ 0 w 3846"/>
                <a:gd name="T1" fmla="*/ 1908 h 3848"/>
                <a:gd name="T2" fmla="*/ 382 w 3846"/>
                <a:gd name="T3" fmla="*/ 3102 h 3848"/>
                <a:gd name="T4" fmla="*/ 526 w 3846"/>
                <a:gd name="T5" fmla="*/ 3279 h 3848"/>
                <a:gd name="T6" fmla="*/ 1073 w 3846"/>
                <a:gd name="T7" fmla="*/ 3685 h 3848"/>
                <a:gd name="T8" fmla="*/ 1594 w 3846"/>
                <a:gd name="T9" fmla="*/ 3848 h 3848"/>
                <a:gd name="T10" fmla="*/ 1759 w 3846"/>
                <a:gd name="T11" fmla="*/ 3684 h 3848"/>
                <a:gd name="T12" fmla="*/ 1288 w 3846"/>
                <a:gd name="T13" fmla="*/ 3366 h 3848"/>
                <a:gd name="T14" fmla="*/ 1052 w 3846"/>
                <a:gd name="T15" fmla="*/ 3230 h 3848"/>
                <a:gd name="T16" fmla="*/ 676 w 3846"/>
                <a:gd name="T17" fmla="*/ 2861 h 3848"/>
                <a:gd name="T18" fmla="*/ 381 w 3846"/>
                <a:gd name="T19" fmla="*/ 2038 h 3848"/>
                <a:gd name="T20" fmla="*/ 537 w 3846"/>
                <a:gd name="T21" fmla="*/ 1258 h 3848"/>
                <a:gd name="T22" fmla="*/ 766 w 3846"/>
                <a:gd name="T23" fmla="*/ 915 h 3848"/>
                <a:gd name="T24" fmla="*/ 864 w 3846"/>
                <a:gd name="T25" fmla="*/ 814 h 3848"/>
                <a:gd name="T26" fmla="*/ 1609 w 3846"/>
                <a:gd name="T27" fmla="*/ 416 h 3848"/>
                <a:gd name="T28" fmla="*/ 2579 w 3846"/>
                <a:gd name="T29" fmla="*/ 516 h 3848"/>
                <a:gd name="T30" fmla="*/ 3039 w 3846"/>
                <a:gd name="T31" fmla="*/ 827 h 3848"/>
                <a:gd name="T32" fmla="*/ 3508 w 3846"/>
                <a:gd name="T33" fmla="*/ 1692 h 3848"/>
                <a:gd name="T34" fmla="*/ 3846 w 3846"/>
                <a:gd name="T35" fmla="*/ 1561 h 3848"/>
                <a:gd name="T36" fmla="*/ 3711 w 3846"/>
                <a:gd name="T37" fmla="*/ 1134 h 3848"/>
                <a:gd name="T38" fmla="*/ 3544 w 3846"/>
                <a:gd name="T39" fmla="*/ 841 h 3848"/>
                <a:gd name="T40" fmla="*/ 3447 w 3846"/>
                <a:gd name="T41" fmla="*/ 714 h 3848"/>
                <a:gd name="T42" fmla="*/ 1984 w 3846"/>
                <a:gd name="T43" fmla="*/ 2 h 3848"/>
                <a:gd name="T44" fmla="*/ 1054 w 3846"/>
                <a:gd name="T45" fmla="*/ 216 h 3848"/>
                <a:gd name="T46" fmla="*/ 103 w 3846"/>
                <a:gd name="T47" fmla="*/ 1318 h 3848"/>
                <a:gd name="T48" fmla="*/ 0 w 3846"/>
                <a:gd name="T49" fmla="*/ 1908 h 3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6" h="3848">
                  <a:moveTo>
                    <a:pt x="0" y="1908"/>
                  </a:moveTo>
                  <a:cubicBezTo>
                    <a:pt x="0" y="2368"/>
                    <a:pt x="124" y="2758"/>
                    <a:pt x="382" y="3102"/>
                  </a:cubicBezTo>
                  <a:lnTo>
                    <a:pt x="526" y="3279"/>
                  </a:lnTo>
                  <a:cubicBezTo>
                    <a:pt x="647" y="3415"/>
                    <a:pt x="918" y="3614"/>
                    <a:pt x="1073" y="3685"/>
                  </a:cubicBezTo>
                  <a:cubicBezTo>
                    <a:pt x="1220" y="3752"/>
                    <a:pt x="1427" y="3848"/>
                    <a:pt x="1594" y="3848"/>
                  </a:cubicBezTo>
                  <a:cubicBezTo>
                    <a:pt x="1680" y="3848"/>
                    <a:pt x="1759" y="3769"/>
                    <a:pt x="1759" y="3684"/>
                  </a:cubicBezTo>
                  <a:cubicBezTo>
                    <a:pt x="1759" y="3424"/>
                    <a:pt x="1584" y="3516"/>
                    <a:pt x="1288" y="3366"/>
                  </a:cubicBezTo>
                  <a:cubicBezTo>
                    <a:pt x="1169" y="3306"/>
                    <a:pt x="1164" y="3305"/>
                    <a:pt x="1052" y="3230"/>
                  </a:cubicBezTo>
                  <a:cubicBezTo>
                    <a:pt x="918" y="3141"/>
                    <a:pt x="768" y="2991"/>
                    <a:pt x="676" y="2861"/>
                  </a:cubicBezTo>
                  <a:cubicBezTo>
                    <a:pt x="522" y="2643"/>
                    <a:pt x="381" y="2311"/>
                    <a:pt x="381" y="2038"/>
                  </a:cubicBezTo>
                  <a:cubicBezTo>
                    <a:pt x="381" y="1727"/>
                    <a:pt x="398" y="1534"/>
                    <a:pt x="537" y="1258"/>
                  </a:cubicBezTo>
                  <a:cubicBezTo>
                    <a:pt x="626" y="1082"/>
                    <a:pt x="661" y="1051"/>
                    <a:pt x="766" y="915"/>
                  </a:cubicBezTo>
                  <a:cubicBezTo>
                    <a:pt x="794" y="879"/>
                    <a:pt x="832" y="847"/>
                    <a:pt x="864" y="814"/>
                  </a:cubicBezTo>
                  <a:cubicBezTo>
                    <a:pt x="1046" y="631"/>
                    <a:pt x="1344" y="468"/>
                    <a:pt x="1609" y="416"/>
                  </a:cubicBezTo>
                  <a:cubicBezTo>
                    <a:pt x="1938" y="350"/>
                    <a:pt x="2275" y="374"/>
                    <a:pt x="2579" y="516"/>
                  </a:cubicBezTo>
                  <a:cubicBezTo>
                    <a:pt x="2730" y="587"/>
                    <a:pt x="2918" y="708"/>
                    <a:pt x="3039" y="827"/>
                  </a:cubicBezTo>
                  <a:cubicBezTo>
                    <a:pt x="3429" y="1212"/>
                    <a:pt x="3452" y="1614"/>
                    <a:pt x="3508" y="1692"/>
                  </a:cubicBezTo>
                  <a:cubicBezTo>
                    <a:pt x="3582" y="1795"/>
                    <a:pt x="3846" y="1809"/>
                    <a:pt x="3846" y="1561"/>
                  </a:cubicBezTo>
                  <a:cubicBezTo>
                    <a:pt x="3846" y="1473"/>
                    <a:pt x="3754" y="1220"/>
                    <a:pt x="3711" y="1134"/>
                  </a:cubicBezTo>
                  <a:cubicBezTo>
                    <a:pt x="3660" y="1033"/>
                    <a:pt x="3612" y="931"/>
                    <a:pt x="3544" y="841"/>
                  </a:cubicBezTo>
                  <a:lnTo>
                    <a:pt x="3447" y="714"/>
                  </a:lnTo>
                  <a:cubicBezTo>
                    <a:pt x="3113" y="291"/>
                    <a:pt x="2528" y="0"/>
                    <a:pt x="1984" y="2"/>
                  </a:cubicBezTo>
                  <a:cubicBezTo>
                    <a:pt x="1621" y="3"/>
                    <a:pt x="1372" y="57"/>
                    <a:pt x="1054" y="216"/>
                  </a:cubicBezTo>
                  <a:cubicBezTo>
                    <a:pt x="618" y="433"/>
                    <a:pt x="257" y="854"/>
                    <a:pt x="103" y="1318"/>
                  </a:cubicBezTo>
                  <a:cubicBezTo>
                    <a:pt x="42" y="1502"/>
                    <a:pt x="0" y="1693"/>
                    <a:pt x="0" y="19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6515476-B80A-2268-4602-03E20E001BB7}"/>
                </a:ext>
              </a:extLst>
            </p:cNvPr>
            <p:cNvSpPr>
              <a:spLocks/>
            </p:cNvSpPr>
            <p:nvPr/>
          </p:nvSpPr>
          <p:spPr bwMode="auto">
            <a:xfrm rot="1699619">
              <a:off x="9651502" y="789769"/>
              <a:ext cx="263120" cy="349099"/>
            </a:xfrm>
            <a:custGeom>
              <a:avLst/>
              <a:gdLst>
                <a:gd name="T0" fmla="*/ 745 w 1117"/>
                <a:gd name="T1" fmla="*/ 164 h 1481"/>
                <a:gd name="T2" fmla="*/ 745 w 1117"/>
                <a:gd name="T3" fmla="*/ 1109 h 1481"/>
                <a:gd name="T4" fmla="*/ 155 w 1117"/>
                <a:gd name="T5" fmla="*/ 1109 h 1481"/>
                <a:gd name="T6" fmla="*/ 0 w 1117"/>
                <a:gd name="T7" fmla="*/ 1282 h 1481"/>
                <a:gd name="T8" fmla="*/ 181 w 1117"/>
                <a:gd name="T9" fmla="*/ 1481 h 1481"/>
                <a:gd name="T10" fmla="*/ 944 w 1117"/>
                <a:gd name="T11" fmla="*/ 1481 h 1481"/>
                <a:gd name="T12" fmla="*/ 1117 w 1117"/>
                <a:gd name="T13" fmla="*/ 1308 h 1481"/>
                <a:gd name="T14" fmla="*/ 1117 w 1117"/>
                <a:gd name="T15" fmla="*/ 173 h 1481"/>
                <a:gd name="T16" fmla="*/ 961 w 1117"/>
                <a:gd name="T17" fmla="*/ 0 h 1481"/>
                <a:gd name="T18" fmla="*/ 909 w 1117"/>
                <a:gd name="T19" fmla="*/ 0 h 1481"/>
                <a:gd name="T20" fmla="*/ 745 w 1117"/>
                <a:gd name="T21" fmla="*/ 164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7" h="1481">
                  <a:moveTo>
                    <a:pt x="745" y="164"/>
                  </a:moveTo>
                  <a:lnTo>
                    <a:pt x="745" y="1109"/>
                  </a:lnTo>
                  <a:lnTo>
                    <a:pt x="155" y="1109"/>
                  </a:lnTo>
                  <a:cubicBezTo>
                    <a:pt x="77" y="1109"/>
                    <a:pt x="0" y="1215"/>
                    <a:pt x="0" y="1282"/>
                  </a:cubicBezTo>
                  <a:cubicBezTo>
                    <a:pt x="0" y="1390"/>
                    <a:pt x="75" y="1481"/>
                    <a:pt x="181" y="1481"/>
                  </a:cubicBezTo>
                  <a:lnTo>
                    <a:pt x="944" y="1481"/>
                  </a:lnTo>
                  <a:cubicBezTo>
                    <a:pt x="1033" y="1481"/>
                    <a:pt x="1117" y="1398"/>
                    <a:pt x="1117" y="1308"/>
                  </a:cubicBezTo>
                  <a:lnTo>
                    <a:pt x="1117" y="173"/>
                  </a:lnTo>
                  <a:cubicBezTo>
                    <a:pt x="1117" y="78"/>
                    <a:pt x="1020" y="0"/>
                    <a:pt x="961" y="0"/>
                  </a:cubicBezTo>
                  <a:lnTo>
                    <a:pt x="909" y="0"/>
                  </a:lnTo>
                  <a:cubicBezTo>
                    <a:pt x="824" y="0"/>
                    <a:pt x="745" y="79"/>
                    <a:pt x="745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03A7A20-8715-4F1D-92A6-AF9CDBBF71BC}"/>
              </a:ext>
            </a:extLst>
          </p:cNvPr>
          <p:cNvSpPr txBox="1"/>
          <p:nvPr/>
        </p:nvSpPr>
        <p:spPr>
          <a:xfrm>
            <a:off x="5578108" y="3980645"/>
            <a:ext cx="64101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Поэтому диспансеризация 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является важнейшим шагом 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на пути к продолжительной 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и активной жизни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9C3AB7E-4D43-4103-BBC2-998517DB534A}"/>
              </a:ext>
            </a:extLst>
          </p:cNvPr>
          <p:cNvSpPr/>
          <p:nvPr/>
        </p:nvSpPr>
        <p:spPr>
          <a:xfrm flipH="1">
            <a:off x="4301671" y="4516559"/>
            <a:ext cx="953828" cy="990276"/>
          </a:xfrm>
          <a:custGeom>
            <a:avLst/>
            <a:gdLst>
              <a:gd name="connsiteX0" fmla="*/ 0 w 926562"/>
              <a:gd name="connsiteY0" fmla="*/ 230844 h 736602"/>
              <a:gd name="connsiteX1" fmla="*/ 217071 w 926562"/>
              <a:gd name="connsiteY1" fmla="*/ 230844 h 736602"/>
              <a:gd name="connsiteX2" fmla="*/ 197443 w 926562"/>
              <a:gd name="connsiteY2" fmla="*/ 294076 h 736602"/>
              <a:gd name="connsiteX3" fmla="*/ 189960 w 926562"/>
              <a:gd name="connsiteY3" fmla="*/ 368301 h 736602"/>
              <a:gd name="connsiteX4" fmla="*/ 197443 w 926562"/>
              <a:gd name="connsiteY4" fmla="*/ 442527 h 736602"/>
              <a:gd name="connsiteX5" fmla="*/ 217071 w 926562"/>
              <a:gd name="connsiteY5" fmla="*/ 505757 h 736602"/>
              <a:gd name="connsiteX6" fmla="*/ 0 w 926562"/>
              <a:gd name="connsiteY6" fmla="*/ 505757 h 736602"/>
              <a:gd name="connsiteX7" fmla="*/ 558261 w 926562"/>
              <a:gd name="connsiteY7" fmla="*/ 0 h 736602"/>
              <a:gd name="connsiteX8" fmla="*/ 926562 w 926562"/>
              <a:gd name="connsiteY8" fmla="*/ 368301 h 736602"/>
              <a:gd name="connsiteX9" fmla="*/ 558261 w 926562"/>
              <a:gd name="connsiteY9" fmla="*/ 736602 h 736602"/>
              <a:gd name="connsiteX10" fmla="*/ 218903 w 926562"/>
              <a:gd name="connsiteY10" fmla="*/ 511660 h 736602"/>
              <a:gd name="connsiteX11" fmla="*/ 217071 w 926562"/>
              <a:gd name="connsiteY11" fmla="*/ 505757 h 736602"/>
              <a:gd name="connsiteX12" fmla="*/ 455491 w 926562"/>
              <a:gd name="connsiteY12" fmla="*/ 505757 h 736602"/>
              <a:gd name="connsiteX13" fmla="*/ 455491 w 926562"/>
              <a:gd name="connsiteY13" fmla="*/ 533676 h 736602"/>
              <a:gd name="connsiteX14" fmla="*/ 711353 w 926562"/>
              <a:gd name="connsiteY14" fmla="*/ 368301 h 736602"/>
              <a:gd name="connsiteX15" fmla="*/ 455491 w 926562"/>
              <a:gd name="connsiteY15" fmla="*/ 202925 h 736602"/>
              <a:gd name="connsiteX16" fmla="*/ 455491 w 926562"/>
              <a:gd name="connsiteY16" fmla="*/ 230844 h 736602"/>
              <a:gd name="connsiteX17" fmla="*/ 217071 w 926562"/>
              <a:gd name="connsiteY17" fmla="*/ 230844 h 736602"/>
              <a:gd name="connsiteX18" fmla="*/ 218903 w 926562"/>
              <a:gd name="connsiteY18" fmla="*/ 224942 h 736602"/>
              <a:gd name="connsiteX19" fmla="*/ 558261 w 926562"/>
              <a:gd name="connsiteY19" fmla="*/ 0 h 736602"/>
              <a:gd name="connsiteX0" fmla="*/ 0 w 926562"/>
              <a:gd name="connsiteY0" fmla="*/ 230844 h 736602"/>
              <a:gd name="connsiteX1" fmla="*/ 217071 w 926562"/>
              <a:gd name="connsiteY1" fmla="*/ 230844 h 736602"/>
              <a:gd name="connsiteX2" fmla="*/ 189960 w 926562"/>
              <a:gd name="connsiteY2" fmla="*/ 368301 h 736602"/>
              <a:gd name="connsiteX3" fmla="*/ 197443 w 926562"/>
              <a:gd name="connsiteY3" fmla="*/ 442527 h 736602"/>
              <a:gd name="connsiteX4" fmla="*/ 217071 w 926562"/>
              <a:gd name="connsiteY4" fmla="*/ 505757 h 736602"/>
              <a:gd name="connsiteX5" fmla="*/ 0 w 926562"/>
              <a:gd name="connsiteY5" fmla="*/ 505757 h 736602"/>
              <a:gd name="connsiteX6" fmla="*/ 0 w 926562"/>
              <a:gd name="connsiteY6" fmla="*/ 230844 h 736602"/>
              <a:gd name="connsiteX7" fmla="*/ 558261 w 926562"/>
              <a:gd name="connsiteY7" fmla="*/ 0 h 736602"/>
              <a:gd name="connsiteX8" fmla="*/ 926562 w 926562"/>
              <a:gd name="connsiteY8" fmla="*/ 368301 h 736602"/>
              <a:gd name="connsiteX9" fmla="*/ 558261 w 926562"/>
              <a:gd name="connsiteY9" fmla="*/ 736602 h 736602"/>
              <a:gd name="connsiteX10" fmla="*/ 218903 w 926562"/>
              <a:gd name="connsiteY10" fmla="*/ 511660 h 736602"/>
              <a:gd name="connsiteX11" fmla="*/ 217071 w 926562"/>
              <a:gd name="connsiteY11" fmla="*/ 505757 h 736602"/>
              <a:gd name="connsiteX12" fmla="*/ 455491 w 926562"/>
              <a:gd name="connsiteY12" fmla="*/ 505757 h 736602"/>
              <a:gd name="connsiteX13" fmla="*/ 455491 w 926562"/>
              <a:gd name="connsiteY13" fmla="*/ 533676 h 736602"/>
              <a:gd name="connsiteX14" fmla="*/ 711353 w 926562"/>
              <a:gd name="connsiteY14" fmla="*/ 368301 h 736602"/>
              <a:gd name="connsiteX15" fmla="*/ 455491 w 926562"/>
              <a:gd name="connsiteY15" fmla="*/ 202925 h 736602"/>
              <a:gd name="connsiteX16" fmla="*/ 455491 w 926562"/>
              <a:gd name="connsiteY16" fmla="*/ 230844 h 736602"/>
              <a:gd name="connsiteX17" fmla="*/ 217071 w 926562"/>
              <a:gd name="connsiteY17" fmla="*/ 230844 h 736602"/>
              <a:gd name="connsiteX18" fmla="*/ 218903 w 926562"/>
              <a:gd name="connsiteY18" fmla="*/ 224942 h 736602"/>
              <a:gd name="connsiteX19" fmla="*/ 558261 w 926562"/>
              <a:gd name="connsiteY19" fmla="*/ 0 h 736602"/>
              <a:gd name="connsiteX0" fmla="*/ 0 w 926562"/>
              <a:gd name="connsiteY0" fmla="*/ 230844 h 736602"/>
              <a:gd name="connsiteX1" fmla="*/ 217071 w 926562"/>
              <a:gd name="connsiteY1" fmla="*/ 230844 h 736602"/>
              <a:gd name="connsiteX2" fmla="*/ 197443 w 926562"/>
              <a:gd name="connsiteY2" fmla="*/ 442527 h 736602"/>
              <a:gd name="connsiteX3" fmla="*/ 217071 w 926562"/>
              <a:gd name="connsiteY3" fmla="*/ 505757 h 736602"/>
              <a:gd name="connsiteX4" fmla="*/ 0 w 926562"/>
              <a:gd name="connsiteY4" fmla="*/ 505757 h 736602"/>
              <a:gd name="connsiteX5" fmla="*/ 0 w 926562"/>
              <a:gd name="connsiteY5" fmla="*/ 230844 h 736602"/>
              <a:gd name="connsiteX6" fmla="*/ 558261 w 926562"/>
              <a:gd name="connsiteY6" fmla="*/ 0 h 736602"/>
              <a:gd name="connsiteX7" fmla="*/ 926562 w 926562"/>
              <a:gd name="connsiteY7" fmla="*/ 368301 h 736602"/>
              <a:gd name="connsiteX8" fmla="*/ 558261 w 926562"/>
              <a:gd name="connsiteY8" fmla="*/ 736602 h 736602"/>
              <a:gd name="connsiteX9" fmla="*/ 218903 w 926562"/>
              <a:gd name="connsiteY9" fmla="*/ 511660 h 736602"/>
              <a:gd name="connsiteX10" fmla="*/ 217071 w 926562"/>
              <a:gd name="connsiteY10" fmla="*/ 505757 h 736602"/>
              <a:gd name="connsiteX11" fmla="*/ 455491 w 926562"/>
              <a:gd name="connsiteY11" fmla="*/ 505757 h 736602"/>
              <a:gd name="connsiteX12" fmla="*/ 455491 w 926562"/>
              <a:gd name="connsiteY12" fmla="*/ 533676 h 736602"/>
              <a:gd name="connsiteX13" fmla="*/ 711353 w 926562"/>
              <a:gd name="connsiteY13" fmla="*/ 368301 h 736602"/>
              <a:gd name="connsiteX14" fmla="*/ 455491 w 926562"/>
              <a:gd name="connsiteY14" fmla="*/ 202925 h 736602"/>
              <a:gd name="connsiteX15" fmla="*/ 455491 w 926562"/>
              <a:gd name="connsiteY15" fmla="*/ 230844 h 736602"/>
              <a:gd name="connsiteX16" fmla="*/ 217071 w 926562"/>
              <a:gd name="connsiteY16" fmla="*/ 230844 h 736602"/>
              <a:gd name="connsiteX17" fmla="*/ 218903 w 926562"/>
              <a:gd name="connsiteY17" fmla="*/ 224942 h 736602"/>
              <a:gd name="connsiteX18" fmla="*/ 558261 w 926562"/>
              <a:gd name="connsiteY18" fmla="*/ 0 h 736602"/>
              <a:gd name="connsiteX0" fmla="*/ 0 w 926562"/>
              <a:gd name="connsiteY0" fmla="*/ 230844 h 736602"/>
              <a:gd name="connsiteX1" fmla="*/ 217071 w 926562"/>
              <a:gd name="connsiteY1" fmla="*/ 230844 h 736602"/>
              <a:gd name="connsiteX2" fmla="*/ 217071 w 926562"/>
              <a:gd name="connsiteY2" fmla="*/ 505757 h 736602"/>
              <a:gd name="connsiteX3" fmla="*/ 0 w 926562"/>
              <a:gd name="connsiteY3" fmla="*/ 505757 h 736602"/>
              <a:gd name="connsiteX4" fmla="*/ 0 w 926562"/>
              <a:gd name="connsiteY4" fmla="*/ 230844 h 736602"/>
              <a:gd name="connsiteX5" fmla="*/ 558261 w 926562"/>
              <a:gd name="connsiteY5" fmla="*/ 0 h 736602"/>
              <a:gd name="connsiteX6" fmla="*/ 926562 w 926562"/>
              <a:gd name="connsiteY6" fmla="*/ 368301 h 736602"/>
              <a:gd name="connsiteX7" fmla="*/ 558261 w 926562"/>
              <a:gd name="connsiteY7" fmla="*/ 736602 h 736602"/>
              <a:gd name="connsiteX8" fmla="*/ 218903 w 926562"/>
              <a:gd name="connsiteY8" fmla="*/ 511660 h 736602"/>
              <a:gd name="connsiteX9" fmla="*/ 217071 w 926562"/>
              <a:gd name="connsiteY9" fmla="*/ 505757 h 736602"/>
              <a:gd name="connsiteX10" fmla="*/ 455491 w 926562"/>
              <a:gd name="connsiteY10" fmla="*/ 505757 h 736602"/>
              <a:gd name="connsiteX11" fmla="*/ 455491 w 926562"/>
              <a:gd name="connsiteY11" fmla="*/ 533676 h 736602"/>
              <a:gd name="connsiteX12" fmla="*/ 711353 w 926562"/>
              <a:gd name="connsiteY12" fmla="*/ 368301 h 736602"/>
              <a:gd name="connsiteX13" fmla="*/ 455491 w 926562"/>
              <a:gd name="connsiteY13" fmla="*/ 202925 h 736602"/>
              <a:gd name="connsiteX14" fmla="*/ 455491 w 926562"/>
              <a:gd name="connsiteY14" fmla="*/ 230844 h 736602"/>
              <a:gd name="connsiteX15" fmla="*/ 217071 w 926562"/>
              <a:gd name="connsiteY15" fmla="*/ 230844 h 736602"/>
              <a:gd name="connsiteX16" fmla="*/ 218903 w 926562"/>
              <a:gd name="connsiteY16" fmla="*/ 224942 h 736602"/>
              <a:gd name="connsiteX17" fmla="*/ 558261 w 926562"/>
              <a:gd name="connsiteY17" fmla="*/ 0 h 736602"/>
              <a:gd name="connsiteX0" fmla="*/ 0 w 926562"/>
              <a:gd name="connsiteY0" fmla="*/ 505757 h 736602"/>
              <a:gd name="connsiteX1" fmla="*/ 217071 w 926562"/>
              <a:gd name="connsiteY1" fmla="*/ 230844 h 736602"/>
              <a:gd name="connsiteX2" fmla="*/ 217071 w 926562"/>
              <a:gd name="connsiteY2" fmla="*/ 505757 h 736602"/>
              <a:gd name="connsiteX3" fmla="*/ 0 w 926562"/>
              <a:gd name="connsiteY3" fmla="*/ 505757 h 736602"/>
              <a:gd name="connsiteX4" fmla="*/ 558261 w 926562"/>
              <a:gd name="connsiteY4" fmla="*/ 0 h 736602"/>
              <a:gd name="connsiteX5" fmla="*/ 926562 w 926562"/>
              <a:gd name="connsiteY5" fmla="*/ 368301 h 736602"/>
              <a:gd name="connsiteX6" fmla="*/ 558261 w 926562"/>
              <a:gd name="connsiteY6" fmla="*/ 736602 h 736602"/>
              <a:gd name="connsiteX7" fmla="*/ 218903 w 926562"/>
              <a:gd name="connsiteY7" fmla="*/ 511660 h 736602"/>
              <a:gd name="connsiteX8" fmla="*/ 217071 w 926562"/>
              <a:gd name="connsiteY8" fmla="*/ 505757 h 736602"/>
              <a:gd name="connsiteX9" fmla="*/ 455491 w 926562"/>
              <a:gd name="connsiteY9" fmla="*/ 505757 h 736602"/>
              <a:gd name="connsiteX10" fmla="*/ 455491 w 926562"/>
              <a:gd name="connsiteY10" fmla="*/ 533676 h 736602"/>
              <a:gd name="connsiteX11" fmla="*/ 711353 w 926562"/>
              <a:gd name="connsiteY11" fmla="*/ 368301 h 736602"/>
              <a:gd name="connsiteX12" fmla="*/ 455491 w 926562"/>
              <a:gd name="connsiteY12" fmla="*/ 202925 h 736602"/>
              <a:gd name="connsiteX13" fmla="*/ 455491 w 926562"/>
              <a:gd name="connsiteY13" fmla="*/ 230844 h 736602"/>
              <a:gd name="connsiteX14" fmla="*/ 217071 w 926562"/>
              <a:gd name="connsiteY14" fmla="*/ 230844 h 736602"/>
              <a:gd name="connsiteX15" fmla="*/ 218903 w 926562"/>
              <a:gd name="connsiteY15" fmla="*/ 224942 h 736602"/>
              <a:gd name="connsiteX16" fmla="*/ 558261 w 926562"/>
              <a:gd name="connsiteY16" fmla="*/ 0 h 736602"/>
              <a:gd name="connsiteX0" fmla="*/ 0 w 709491"/>
              <a:gd name="connsiteY0" fmla="*/ 505757 h 736602"/>
              <a:gd name="connsiteX1" fmla="*/ 0 w 709491"/>
              <a:gd name="connsiteY1" fmla="*/ 230844 h 736602"/>
              <a:gd name="connsiteX2" fmla="*/ 0 w 709491"/>
              <a:gd name="connsiteY2" fmla="*/ 505757 h 736602"/>
              <a:gd name="connsiteX3" fmla="*/ 341190 w 709491"/>
              <a:gd name="connsiteY3" fmla="*/ 0 h 736602"/>
              <a:gd name="connsiteX4" fmla="*/ 709491 w 709491"/>
              <a:gd name="connsiteY4" fmla="*/ 368301 h 736602"/>
              <a:gd name="connsiteX5" fmla="*/ 341190 w 709491"/>
              <a:gd name="connsiteY5" fmla="*/ 736602 h 736602"/>
              <a:gd name="connsiteX6" fmla="*/ 1832 w 709491"/>
              <a:gd name="connsiteY6" fmla="*/ 511660 h 736602"/>
              <a:gd name="connsiteX7" fmla="*/ 0 w 709491"/>
              <a:gd name="connsiteY7" fmla="*/ 505757 h 736602"/>
              <a:gd name="connsiteX8" fmla="*/ 238420 w 709491"/>
              <a:gd name="connsiteY8" fmla="*/ 505757 h 736602"/>
              <a:gd name="connsiteX9" fmla="*/ 238420 w 709491"/>
              <a:gd name="connsiteY9" fmla="*/ 533676 h 736602"/>
              <a:gd name="connsiteX10" fmla="*/ 494282 w 709491"/>
              <a:gd name="connsiteY10" fmla="*/ 368301 h 736602"/>
              <a:gd name="connsiteX11" fmla="*/ 238420 w 709491"/>
              <a:gd name="connsiteY11" fmla="*/ 202925 h 736602"/>
              <a:gd name="connsiteX12" fmla="*/ 238420 w 709491"/>
              <a:gd name="connsiteY12" fmla="*/ 230844 h 736602"/>
              <a:gd name="connsiteX13" fmla="*/ 0 w 709491"/>
              <a:gd name="connsiteY13" fmla="*/ 230844 h 736602"/>
              <a:gd name="connsiteX14" fmla="*/ 1832 w 709491"/>
              <a:gd name="connsiteY14" fmla="*/ 224942 h 736602"/>
              <a:gd name="connsiteX15" fmla="*/ 341190 w 709491"/>
              <a:gd name="connsiteY15" fmla="*/ 0 h 736602"/>
              <a:gd name="connsiteX0" fmla="*/ 0 w 709491"/>
              <a:gd name="connsiteY0" fmla="*/ 505757 h 736602"/>
              <a:gd name="connsiteX1" fmla="*/ 0 w 709491"/>
              <a:gd name="connsiteY1" fmla="*/ 230844 h 736602"/>
              <a:gd name="connsiteX2" fmla="*/ 0 w 709491"/>
              <a:gd name="connsiteY2" fmla="*/ 505757 h 736602"/>
              <a:gd name="connsiteX3" fmla="*/ 341190 w 709491"/>
              <a:gd name="connsiteY3" fmla="*/ 0 h 736602"/>
              <a:gd name="connsiteX4" fmla="*/ 709491 w 709491"/>
              <a:gd name="connsiteY4" fmla="*/ 368301 h 736602"/>
              <a:gd name="connsiteX5" fmla="*/ 341190 w 709491"/>
              <a:gd name="connsiteY5" fmla="*/ 736602 h 736602"/>
              <a:gd name="connsiteX6" fmla="*/ 1832 w 709491"/>
              <a:gd name="connsiteY6" fmla="*/ 511660 h 736602"/>
              <a:gd name="connsiteX7" fmla="*/ 0 w 709491"/>
              <a:gd name="connsiteY7" fmla="*/ 505757 h 736602"/>
              <a:gd name="connsiteX8" fmla="*/ 238420 w 709491"/>
              <a:gd name="connsiteY8" fmla="*/ 505757 h 736602"/>
              <a:gd name="connsiteX9" fmla="*/ 238420 w 709491"/>
              <a:gd name="connsiteY9" fmla="*/ 533676 h 736602"/>
              <a:gd name="connsiteX10" fmla="*/ 494282 w 709491"/>
              <a:gd name="connsiteY10" fmla="*/ 368301 h 736602"/>
              <a:gd name="connsiteX11" fmla="*/ 240802 w 709491"/>
              <a:gd name="connsiteY11" fmla="*/ 141012 h 736602"/>
              <a:gd name="connsiteX12" fmla="*/ 238420 w 709491"/>
              <a:gd name="connsiteY12" fmla="*/ 230844 h 736602"/>
              <a:gd name="connsiteX13" fmla="*/ 0 w 709491"/>
              <a:gd name="connsiteY13" fmla="*/ 230844 h 736602"/>
              <a:gd name="connsiteX14" fmla="*/ 1832 w 709491"/>
              <a:gd name="connsiteY14" fmla="*/ 224942 h 736602"/>
              <a:gd name="connsiteX15" fmla="*/ 341190 w 709491"/>
              <a:gd name="connsiteY15" fmla="*/ 0 h 736602"/>
              <a:gd name="connsiteX0" fmla="*/ 0 w 709491"/>
              <a:gd name="connsiteY0" fmla="*/ 505757 h 736602"/>
              <a:gd name="connsiteX1" fmla="*/ 0 w 709491"/>
              <a:gd name="connsiteY1" fmla="*/ 230844 h 736602"/>
              <a:gd name="connsiteX2" fmla="*/ 0 w 709491"/>
              <a:gd name="connsiteY2" fmla="*/ 505757 h 736602"/>
              <a:gd name="connsiteX3" fmla="*/ 341190 w 709491"/>
              <a:gd name="connsiteY3" fmla="*/ 0 h 736602"/>
              <a:gd name="connsiteX4" fmla="*/ 709491 w 709491"/>
              <a:gd name="connsiteY4" fmla="*/ 368301 h 736602"/>
              <a:gd name="connsiteX5" fmla="*/ 341190 w 709491"/>
              <a:gd name="connsiteY5" fmla="*/ 736602 h 736602"/>
              <a:gd name="connsiteX6" fmla="*/ 1832 w 709491"/>
              <a:gd name="connsiteY6" fmla="*/ 511660 h 736602"/>
              <a:gd name="connsiteX7" fmla="*/ 0 w 709491"/>
              <a:gd name="connsiteY7" fmla="*/ 505757 h 736602"/>
              <a:gd name="connsiteX8" fmla="*/ 238420 w 709491"/>
              <a:gd name="connsiteY8" fmla="*/ 505757 h 736602"/>
              <a:gd name="connsiteX9" fmla="*/ 233658 w 709491"/>
              <a:gd name="connsiteY9" fmla="*/ 602732 h 736602"/>
              <a:gd name="connsiteX10" fmla="*/ 494282 w 709491"/>
              <a:gd name="connsiteY10" fmla="*/ 368301 h 736602"/>
              <a:gd name="connsiteX11" fmla="*/ 240802 w 709491"/>
              <a:gd name="connsiteY11" fmla="*/ 141012 h 736602"/>
              <a:gd name="connsiteX12" fmla="*/ 238420 w 709491"/>
              <a:gd name="connsiteY12" fmla="*/ 230844 h 736602"/>
              <a:gd name="connsiteX13" fmla="*/ 0 w 709491"/>
              <a:gd name="connsiteY13" fmla="*/ 230844 h 736602"/>
              <a:gd name="connsiteX14" fmla="*/ 1832 w 709491"/>
              <a:gd name="connsiteY14" fmla="*/ 224942 h 736602"/>
              <a:gd name="connsiteX15" fmla="*/ 341190 w 709491"/>
              <a:gd name="connsiteY15" fmla="*/ 0 h 736602"/>
              <a:gd name="connsiteX0" fmla="*/ 0 w 709491"/>
              <a:gd name="connsiteY0" fmla="*/ 505757 h 736602"/>
              <a:gd name="connsiteX1" fmla="*/ 0 w 709491"/>
              <a:gd name="connsiteY1" fmla="*/ 230844 h 736602"/>
              <a:gd name="connsiteX2" fmla="*/ 0 w 709491"/>
              <a:gd name="connsiteY2" fmla="*/ 505757 h 736602"/>
              <a:gd name="connsiteX3" fmla="*/ 341190 w 709491"/>
              <a:gd name="connsiteY3" fmla="*/ 0 h 736602"/>
              <a:gd name="connsiteX4" fmla="*/ 709491 w 709491"/>
              <a:gd name="connsiteY4" fmla="*/ 368301 h 736602"/>
              <a:gd name="connsiteX5" fmla="*/ 341190 w 709491"/>
              <a:gd name="connsiteY5" fmla="*/ 736602 h 736602"/>
              <a:gd name="connsiteX6" fmla="*/ 1832 w 709491"/>
              <a:gd name="connsiteY6" fmla="*/ 511660 h 736602"/>
              <a:gd name="connsiteX7" fmla="*/ 0 w 709491"/>
              <a:gd name="connsiteY7" fmla="*/ 505757 h 736602"/>
              <a:gd name="connsiteX8" fmla="*/ 238420 w 709491"/>
              <a:gd name="connsiteY8" fmla="*/ 505757 h 736602"/>
              <a:gd name="connsiteX9" fmla="*/ 243183 w 709491"/>
              <a:gd name="connsiteY9" fmla="*/ 602732 h 736602"/>
              <a:gd name="connsiteX10" fmla="*/ 494282 w 709491"/>
              <a:gd name="connsiteY10" fmla="*/ 368301 h 736602"/>
              <a:gd name="connsiteX11" fmla="*/ 240802 w 709491"/>
              <a:gd name="connsiteY11" fmla="*/ 141012 h 736602"/>
              <a:gd name="connsiteX12" fmla="*/ 238420 w 709491"/>
              <a:gd name="connsiteY12" fmla="*/ 230844 h 736602"/>
              <a:gd name="connsiteX13" fmla="*/ 0 w 709491"/>
              <a:gd name="connsiteY13" fmla="*/ 230844 h 736602"/>
              <a:gd name="connsiteX14" fmla="*/ 1832 w 709491"/>
              <a:gd name="connsiteY14" fmla="*/ 224942 h 736602"/>
              <a:gd name="connsiteX15" fmla="*/ 341190 w 709491"/>
              <a:gd name="connsiteY15" fmla="*/ 0 h 73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9491" h="736602">
                <a:moveTo>
                  <a:pt x="0" y="505757"/>
                </a:moveTo>
                <a:lnTo>
                  <a:pt x="0" y="230844"/>
                </a:lnTo>
                <a:lnTo>
                  <a:pt x="0" y="505757"/>
                </a:lnTo>
                <a:close/>
                <a:moveTo>
                  <a:pt x="341190" y="0"/>
                </a:moveTo>
                <a:cubicBezTo>
                  <a:pt x="544597" y="0"/>
                  <a:pt x="709491" y="164894"/>
                  <a:pt x="709491" y="368301"/>
                </a:cubicBezTo>
                <a:cubicBezTo>
                  <a:pt x="709491" y="571708"/>
                  <a:pt x="544597" y="736602"/>
                  <a:pt x="341190" y="736602"/>
                </a:cubicBezTo>
                <a:cubicBezTo>
                  <a:pt x="188635" y="736602"/>
                  <a:pt x="57743" y="643849"/>
                  <a:pt x="1832" y="511660"/>
                </a:cubicBezTo>
                <a:lnTo>
                  <a:pt x="0" y="505757"/>
                </a:lnTo>
                <a:lnTo>
                  <a:pt x="238420" y="505757"/>
                </a:lnTo>
                <a:lnTo>
                  <a:pt x="243183" y="602732"/>
                </a:lnTo>
                <a:lnTo>
                  <a:pt x="494282" y="368301"/>
                </a:lnTo>
                <a:lnTo>
                  <a:pt x="240802" y="141012"/>
                </a:lnTo>
                <a:lnTo>
                  <a:pt x="238420" y="230844"/>
                </a:lnTo>
                <a:lnTo>
                  <a:pt x="0" y="230844"/>
                </a:lnTo>
                <a:lnTo>
                  <a:pt x="1832" y="224942"/>
                </a:lnTo>
                <a:cubicBezTo>
                  <a:pt x="57743" y="92753"/>
                  <a:pt x="188635" y="0"/>
                  <a:pt x="341190" y="0"/>
                </a:cubicBezTo>
                <a:close/>
              </a:path>
            </a:pathLst>
          </a:custGeom>
          <a:solidFill>
            <a:srgbClr val="3AD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CD38CC-3A24-42C9-8490-20FFA0626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8179" y="3936492"/>
            <a:ext cx="2281574" cy="22815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EA2FA7-EA00-48B3-AB0E-C5CDCA75D688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9F4918-2F71-428A-BBFD-646B02E8D6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4704" y="633244"/>
            <a:ext cx="866768" cy="20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9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05CD04-E71E-4CF7-913E-DD2C642CED51}"/>
              </a:ext>
            </a:extLst>
          </p:cNvPr>
          <p:cNvSpPr txBox="1"/>
          <p:nvPr/>
        </p:nvSpPr>
        <p:spPr>
          <a:xfrm>
            <a:off x="2956880" y="3985394"/>
            <a:ext cx="851522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60"/>
              </a:lnSpc>
              <a:spcAft>
                <a:spcPts val="0"/>
              </a:spcAft>
            </a:pP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а также  </a:t>
            </a:r>
            <a:r>
              <a:rPr lang="ru-RU" sz="3200" b="1" dirty="0">
                <a:ln w="3175">
                  <a:noFill/>
                </a:ln>
                <a:solidFill>
                  <a:srgbClr val="2073B7"/>
                </a:solidFill>
                <a:ea typeface="Tahoma" panose="020B0604030504040204" pitchFamily="34" charset="0"/>
              </a:rPr>
              <a:t>РЯД СКРИНИНГОВ</a:t>
            </a: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,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направленных на ранее выявление бессимптомного течения 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онкологических заболеваний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02E1-CFED-4436-823E-B8021BC27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379967-1FD2-408D-A3C9-B05350391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3889" y="1962675"/>
            <a:ext cx="1442085" cy="15590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6032E7-4C8D-4F03-B59D-607ED0D85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0309" y="756527"/>
            <a:ext cx="1573213" cy="2741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5DE8D9-C679-4E71-A597-3675014EB766}"/>
              </a:ext>
            </a:extLst>
          </p:cNvPr>
          <p:cNvSpPr txBox="1"/>
          <p:nvPr/>
        </p:nvSpPr>
        <p:spPr>
          <a:xfrm>
            <a:off x="1739170" y="1108955"/>
            <a:ext cx="865485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В рамках 1 этапа диспансеризации</a:t>
            </a:r>
          </a:p>
          <a:p>
            <a:pPr>
              <a:lnSpc>
                <a:spcPts val="3840"/>
              </a:lnSpc>
            </a:pP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проводятся анкетирование,</a:t>
            </a:r>
            <a:b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</a:br>
            <a:r>
              <a:rPr lang="ru-RU" sz="3200" b="1" dirty="0">
                <a:ln w="3175">
                  <a:noFill/>
                </a:ln>
                <a:ea typeface="Tahoma" panose="020B0604030504040204" pitchFamily="34" charset="0"/>
              </a:rPr>
              <a:t>флюорография, </a:t>
            </a:r>
            <a:endParaRPr lang="ru-RU" sz="3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5A48C4-19A8-4E05-900A-9DDF2CACB2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7413" y="4068854"/>
            <a:ext cx="1896190" cy="1863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DCA807-FEE8-45E2-9E0B-EA9B67EB0C2D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4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2A668B-25F0-4305-8F3B-F9E5B87AC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3DFDE4-20C6-4BC3-B596-D987E4B0C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8073" y="4382986"/>
            <a:ext cx="1750219" cy="2121478"/>
          </a:xfrm>
          <a:prstGeom prst="rect">
            <a:avLst/>
          </a:prstGeom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0B1D367F-910A-4B32-BED1-CCB22B08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273999" y="1942817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AF43A48B-C336-4D9D-A47F-E27AABB4B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273999" y="3875483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289A0A-3750-4FB2-8BB4-CE3FF39C9F90}"/>
              </a:ext>
            </a:extLst>
          </p:cNvPr>
          <p:cNvSpPr txBox="1"/>
          <p:nvPr/>
        </p:nvSpPr>
        <p:spPr>
          <a:xfrm>
            <a:off x="2955662" y="886815"/>
            <a:ext cx="628067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n w="3175">
                  <a:noFill/>
                </a:ln>
                <a:solidFill>
                  <a:srgbClr val="2073B7"/>
                </a:solidFill>
                <a:ea typeface="Tahoma" panose="020B0604030504040204" pitchFamily="34" charset="0"/>
              </a:rPr>
              <a:t>К НИМ ОТНОСЯТСЯ: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480791D-9AD3-4FDD-87EF-53E9451D8D96}"/>
              </a:ext>
            </a:extLst>
          </p:cNvPr>
          <p:cNvSpPr/>
          <p:nvPr/>
        </p:nvSpPr>
        <p:spPr>
          <a:xfrm>
            <a:off x="2199140" y="1955800"/>
            <a:ext cx="8037059" cy="147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Осмотр акушеркой или врачом —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акушером-гинекологом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6F85E7B-E223-426B-AB14-A9D113CEC7F9}"/>
              </a:ext>
            </a:extLst>
          </p:cNvPr>
          <p:cNvSpPr/>
          <p:nvPr/>
        </p:nvSpPr>
        <p:spPr>
          <a:xfrm>
            <a:off x="2199141" y="3875483"/>
            <a:ext cx="7510916" cy="21214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Взятие мазка с шейки матки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цитологию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18 до 64 лет 1 раз в 3 года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D55FD-48BF-44F1-BFAA-5D47A516508E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7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9B995-A16D-447F-BF07-7F2894A41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BC409055-514B-4780-96EC-D84A6A88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517442" y="1236257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9760B3-336F-42A5-8E8E-D9E24F0526E4}"/>
              </a:ext>
            </a:extLst>
          </p:cNvPr>
          <p:cNvSpPr/>
          <p:nvPr/>
        </p:nvSpPr>
        <p:spPr>
          <a:xfrm>
            <a:off x="2469413" y="1084366"/>
            <a:ext cx="7536965" cy="25237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МАММОГРАФИЯ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женщин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40 до 75 лет включительно 1 раз в 2 года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62C37E-D87C-41CB-BBE0-82C707715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8400" y="4175134"/>
            <a:ext cx="2348933" cy="23932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0B322C7-666A-462F-A375-3D6C535EB38A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1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9B995-A16D-447F-BF07-7F2894A41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BC409055-514B-4780-96EC-D84A6A88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549346" y="1503965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9760B3-336F-42A5-8E8E-D9E24F0526E4}"/>
              </a:ext>
            </a:extLst>
          </p:cNvPr>
          <p:cNvSpPr/>
          <p:nvPr/>
        </p:nvSpPr>
        <p:spPr>
          <a:xfrm>
            <a:off x="2531372" y="1484772"/>
            <a:ext cx="8540974" cy="37856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Исследование кала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скрытую кровь в возрасте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40 до 64 лет включительно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раз в 2 года,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 с 65 до 75 лет включительно —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ежегодно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2DA14B-A05A-471C-8EE9-9213C9D937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479" y="4660901"/>
            <a:ext cx="1385669" cy="1786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6FA6A1-4E41-4FA1-AB0A-9B9BED62D20A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1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9B995-A16D-447F-BF07-7F2894A41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BC409055-514B-4780-96EC-D84A6A88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408179" y="1220070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9760B3-336F-42A5-8E8E-D9E24F0526E4}"/>
              </a:ext>
            </a:extLst>
          </p:cNvPr>
          <p:cNvSpPr/>
          <p:nvPr/>
        </p:nvSpPr>
        <p:spPr>
          <a:xfrm>
            <a:off x="2239017" y="1099067"/>
            <a:ext cx="8544804" cy="26210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Анализ крови У МУЖЧИН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простатспецифический</a:t>
            </a: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антиген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или ПСА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возрасте 45, 50, 55, 60 и 64 лет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47A9B-8580-44FD-9A05-FC7787FCA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4510" y="4075242"/>
            <a:ext cx="2202980" cy="2559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568F64-A089-46E4-9F97-E9B5505F2BA9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2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9B995-A16D-447F-BF07-7F2894A41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BC409055-514B-4780-96EC-D84A6A88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522479" y="1900035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9760B3-336F-42A5-8E8E-D9E24F0526E4}"/>
              </a:ext>
            </a:extLst>
          </p:cNvPr>
          <p:cNvSpPr/>
          <p:nvPr/>
        </p:nvSpPr>
        <p:spPr>
          <a:xfrm>
            <a:off x="2387921" y="1800609"/>
            <a:ext cx="7489183" cy="18068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Эзофагогастродуоденоскопия</a:t>
            </a:r>
            <a:endParaRPr lang="ru-RU" sz="3600" b="1" dirty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возрасте 45 лет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6E268-B036-421A-AF68-794F6808B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8100" y="4153957"/>
            <a:ext cx="2028825" cy="21447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414FC-A674-4EEF-8335-E8A46537CF09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5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9B995-A16D-447F-BF07-7F2894A41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179" cy="1207010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BC409055-514B-4780-96EC-D84A6A88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738" r="49700" b="13444"/>
          <a:stretch/>
        </p:blipFill>
        <p:spPr bwMode="auto">
          <a:xfrm>
            <a:off x="1312532" y="1418051"/>
            <a:ext cx="681802" cy="6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9760B3-336F-42A5-8E8E-D9E24F0526E4}"/>
              </a:ext>
            </a:extLst>
          </p:cNvPr>
          <p:cNvSpPr/>
          <p:nvPr/>
        </p:nvSpPr>
        <p:spPr>
          <a:xfrm>
            <a:off x="2140419" y="1286043"/>
            <a:ext cx="9130979" cy="32314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ОСМОТР:</a:t>
            </a:r>
          </a:p>
          <a:p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 кожных покровов</a:t>
            </a:r>
          </a:p>
          <a:p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 слизистых губ и ротовой полости</a:t>
            </a:r>
          </a:p>
          <a:p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 пальпация щитовидной железы </a:t>
            </a:r>
            <a:b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 лимфоузлов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35194-AF21-40A2-9CD4-7022FF5F2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0700" y="4814931"/>
            <a:ext cx="1764434" cy="17644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DDA3FD-4567-4E84-92C4-12FA45FDAF72}"/>
              </a:ext>
            </a:extLst>
          </p:cNvPr>
          <p:cNvSpPr txBox="1"/>
          <p:nvPr/>
        </p:nvSpPr>
        <p:spPr>
          <a:xfrm>
            <a:off x="1197413" y="223741"/>
            <a:ext cx="98702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</a:rPr>
              <a:t>Диспансеризация: онкологические заболевания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bg1"/>
                </a:glo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48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59425</TotalTime>
  <Words>905</Words>
  <Application>Microsoft Office PowerPoint</Application>
  <PresentationFormat>Широкоэкранный</PresentationFormat>
  <Paragraphs>87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Пройдите диспансеризацию     и будьте здоровы!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Санникова Ирина Алексеевна</dc:creator>
  <cp:lastModifiedBy>Целищева Юлия Герольдовна</cp:lastModifiedBy>
  <cp:revision>3950</cp:revision>
  <cp:lastPrinted>2026-02-09T07:53:56Z</cp:lastPrinted>
  <dcterms:created xsi:type="dcterms:W3CDTF">2019-02-28T06:29:06Z</dcterms:created>
  <dcterms:modified xsi:type="dcterms:W3CDTF">2026-02-10T13:31:11Z</dcterms:modified>
</cp:coreProperties>
</file>