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2" r:id="rId3"/>
    <p:sldId id="261" r:id="rId4"/>
    <p:sldId id="264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1F9"/>
    <a:srgbClr val="E5EBF7"/>
    <a:srgbClr val="E2E9F6"/>
    <a:srgbClr val="FDF2F1"/>
    <a:srgbClr val="EC594E"/>
    <a:srgbClr val="BC5550"/>
    <a:srgbClr val="C9D7ED"/>
    <a:srgbClr val="FCE6E4"/>
    <a:srgbClr val="F9CBC7"/>
    <a:srgbClr val="FEF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712" autoAdjust="0"/>
    <p:restoredTop sz="94386" autoAdjust="0"/>
  </p:normalViewPr>
  <p:slideViewPr>
    <p:cSldViewPr snapToGrid="0">
      <p:cViewPr varScale="1">
        <p:scale>
          <a:sx n="95" d="100"/>
          <a:sy n="95" d="100"/>
        </p:scale>
        <p:origin x="2304" y="84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11490-E94C-4B0B-90E1-55DB4C11F097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3EDE7-E547-4FD6-913D-D517C31240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600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3EDE7-E547-4FD6-913D-D517C31240A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26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3EDE7-E547-4FD6-913D-D517C31240A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26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3EDE7-E547-4FD6-913D-D517C31240A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498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3EDE7-E547-4FD6-913D-D517C31240A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498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1195-CC34-4526-A7B4-C9085DCF7D6E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CD56-05B9-4B25-90A1-BA5F8C92F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73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1195-CC34-4526-A7B4-C9085DCF7D6E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CD56-05B9-4B25-90A1-BA5F8C92F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10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1195-CC34-4526-A7B4-C9085DCF7D6E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CD56-05B9-4B25-90A1-BA5F8C92F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509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1195-CC34-4526-A7B4-C9085DCF7D6E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CD56-05B9-4B25-90A1-BA5F8C92F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817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1195-CC34-4526-A7B4-C9085DCF7D6E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CD56-05B9-4B25-90A1-BA5F8C92F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56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1195-CC34-4526-A7B4-C9085DCF7D6E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CD56-05B9-4B25-90A1-BA5F8C92F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18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1195-CC34-4526-A7B4-C9085DCF7D6E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CD56-05B9-4B25-90A1-BA5F8C92F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33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1195-CC34-4526-A7B4-C9085DCF7D6E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CD56-05B9-4B25-90A1-BA5F8C92F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9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1195-CC34-4526-A7B4-C9085DCF7D6E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CD56-05B9-4B25-90A1-BA5F8C92F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19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1195-CC34-4526-A7B4-C9085DCF7D6E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CD56-05B9-4B25-90A1-BA5F8C92F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44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1195-CC34-4526-A7B4-C9085DCF7D6E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CD56-05B9-4B25-90A1-BA5F8C92F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64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C1195-CC34-4526-A7B4-C9085DCF7D6E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8CD56-05B9-4B25-90A1-BA5F8C92F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6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3048F96-52AB-1578-88A0-95AEB0985F40}"/>
              </a:ext>
            </a:extLst>
          </p:cNvPr>
          <p:cNvSpPr/>
          <p:nvPr/>
        </p:nvSpPr>
        <p:spPr>
          <a:xfrm>
            <a:off x="-1" y="150726"/>
            <a:ext cx="10691813" cy="11588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F52C94-64A2-4D24-E984-81CCB539A3A8}"/>
              </a:ext>
            </a:extLst>
          </p:cNvPr>
          <p:cNvSpPr txBox="1"/>
          <p:nvPr/>
        </p:nvSpPr>
        <p:spPr>
          <a:xfrm>
            <a:off x="177425" y="170825"/>
            <a:ext cx="828077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ПЕРЕЧЕНЬ ИССЛЕДОВАНИЙ И ИНЫХ МЕДИЦИНСКИХ ВМЕШАТЕЛЬСТВ,</a:t>
            </a:r>
            <a:b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проводимых </a:t>
            </a:r>
            <a:r>
              <a:rPr lang="ru-RU" sz="17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рамках диспансеризации</a:t>
            </a:r>
            <a:br>
              <a:rPr lang="ru-RU" sz="17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взрослого </a:t>
            </a:r>
            <a: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населения репродуктивного возраста </a:t>
            </a:r>
            <a:b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b="1" dirty="0">
                <a:solidFill>
                  <a:srgbClr val="EC59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ОЦЕНКЕ РЕПРОДУКТИВНОГО ЗДОРОВЬЯ (ДРЗ)</a:t>
            </a:r>
            <a:endParaRPr lang="ru-RU" sz="1700" dirty="0">
              <a:solidFill>
                <a:srgbClr val="EC594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C7891ED3-8CBD-7C5D-1890-555AB8AD3043}"/>
              </a:ext>
            </a:extLst>
          </p:cNvPr>
          <p:cNvSpPr/>
          <p:nvPr/>
        </p:nvSpPr>
        <p:spPr>
          <a:xfrm>
            <a:off x="237585" y="1419327"/>
            <a:ext cx="972152" cy="324000"/>
          </a:xfrm>
          <a:prstGeom prst="roundRect">
            <a:avLst/>
          </a:prstGeom>
          <a:solidFill>
            <a:srgbClr val="EC59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sz="2200" b="1">
                <a:latin typeface="Arial" panose="020B0604020202020204" pitchFamily="34" charset="0"/>
                <a:cs typeface="Arial" panose="020B0604020202020204" pitchFamily="34" charset="0"/>
              </a:rPr>
              <a:t>этап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144704-EA40-C634-1C70-F6ADEAC06330}"/>
              </a:ext>
            </a:extLst>
          </p:cNvPr>
          <p:cNvSpPr txBox="1"/>
          <p:nvPr/>
        </p:nvSpPr>
        <p:spPr>
          <a:xfrm>
            <a:off x="1230819" y="1348721"/>
            <a:ext cx="893156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i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проводится в женских консультациях/ кабинетах врача — акушера-гинеколога поликлинических отделений/поликлиник по месту прикрепления, в том числе с участием выездных мобильных бригад</a:t>
            </a:r>
            <a:endParaRPr lang="ru-RU" sz="1300" b="1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5A98FE-C85E-1B8E-159A-D933E52EB50B}"/>
              </a:ext>
            </a:extLst>
          </p:cNvPr>
          <p:cNvSpPr txBox="1"/>
          <p:nvPr/>
        </p:nvSpPr>
        <p:spPr>
          <a:xfrm>
            <a:off x="72148" y="1796162"/>
            <a:ext cx="1270878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300" b="1" i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18 лет</a:t>
            </a:r>
            <a:br>
              <a:rPr lang="ru-RU" sz="1300" b="1" i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300" b="1" i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старше:</a:t>
            </a:r>
            <a:endParaRPr lang="ru-RU" sz="1300" b="1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F5A37000-F67D-455C-D863-135712405058}"/>
              </a:ext>
            </a:extLst>
          </p:cNvPr>
          <p:cNvSpPr/>
          <p:nvPr/>
        </p:nvSpPr>
        <p:spPr>
          <a:xfrm>
            <a:off x="1343026" y="1879610"/>
            <a:ext cx="9103606" cy="288000"/>
          </a:xfrm>
          <a:prstGeom prst="roundRect">
            <a:avLst/>
          </a:prstGeom>
          <a:solidFill>
            <a:srgbClr val="F9CBC7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Прием (осмотр) 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врачом — акушером-гинекологом</a:t>
            </a:r>
            <a:r>
              <a:rPr lang="ru-RU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включающий:</a:t>
            </a:r>
            <a:endParaRPr lang="ru-RU" sz="1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E37E41AD-FB96-78DF-2F0F-E3F0C6CD4A47}"/>
              </a:ext>
            </a:extLst>
          </p:cNvPr>
          <p:cNvSpPr/>
          <p:nvPr/>
        </p:nvSpPr>
        <p:spPr>
          <a:xfrm>
            <a:off x="1343026" y="2277658"/>
            <a:ext cx="1501142" cy="234000"/>
          </a:xfrm>
          <a:prstGeom prst="roundRect">
            <a:avLst/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анкетирование</a:t>
            </a:r>
            <a:endParaRPr lang="ru-RU" sz="115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074CC720-5752-2794-35BF-C9ACC9B2CC8F}"/>
              </a:ext>
            </a:extLst>
          </p:cNvPr>
          <p:cNvSpPr/>
          <p:nvPr/>
        </p:nvSpPr>
        <p:spPr>
          <a:xfrm>
            <a:off x="1343026" y="2612051"/>
            <a:ext cx="1501142" cy="360000"/>
          </a:xfrm>
          <a:prstGeom prst="roundRect">
            <a:avLst/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пальпация молочных желез</a:t>
            </a:r>
            <a:endParaRPr lang="ru-RU" sz="115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A3D83DA8-AE25-9B2A-7754-E8C9E81FBCD6}"/>
              </a:ext>
            </a:extLst>
          </p:cNvPr>
          <p:cNvSpPr/>
          <p:nvPr/>
        </p:nvSpPr>
        <p:spPr>
          <a:xfrm>
            <a:off x="3087369" y="2277658"/>
            <a:ext cx="1893578" cy="694393"/>
          </a:xfrm>
          <a:prstGeom prst="roundRect">
            <a:avLst>
              <a:gd name="adj" fmla="val 10990"/>
            </a:avLst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осмотр шейки матки</a:t>
            </a:r>
            <a:b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зеркалах</a:t>
            </a:r>
            <a:endParaRPr lang="ru-RU" sz="1150" strike="sngStrike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64051D21-B133-DA00-A43E-4CC65A85CEAB}"/>
              </a:ext>
            </a:extLst>
          </p:cNvPr>
          <p:cNvSpPr/>
          <p:nvPr/>
        </p:nvSpPr>
        <p:spPr>
          <a:xfrm>
            <a:off x="5224148" y="2277658"/>
            <a:ext cx="2209800" cy="694393"/>
          </a:xfrm>
          <a:prstGeom prst="roundRect">
            <a:avLst>
              <a:gd name="adj" fmla="val 10990"/>
            </a:avLst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0" rIns="0" bIns="0" rtlCol="0" anchor="ctr"/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взятие влагалищного мазка</a:t>
            </a:r>
            <a:b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микроскопического</a:t>
            </a:r>
            <a:b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исследования </a:t>
            </a:r>
            <a:endParaRPr lang="ru-RU" sz="11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7E15D0B4-CCA6-87D9-6C61-A35567D61EFB}"/>
              </a:ext>
            </a:extLst>
          </p:cNvPr>
          <p:cNvSpPr/>
          <p:nvPr/>
        </p:nvSpPr>
        <p:spPr>
          <a:xfrm>
            <a:off x="237585" y="3653939"/>
            <a:ext cx="972152" cy="324000"/>
          </a:xfrm>
          <a:prstGeom prst="roundRect">
            <a:avLst/>
          </a:prstGeom>
          <a:solidFill>
            <a:srgbClr val="EC59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этап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761269B-CEBA-054F-6D3C-1370EB760B53}"/>
              </a:ext>
            </a:extLst>
          </p:cNvPr>
          <p:cNvSpPr txBox="1"/>
          <p:nvPr/>
        </p:nvSpPr>
        <p:spPr>
          <a:xfrm>
            <a:off x="1230819" y="3691781"/>
            <a:ext cx="3810293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300" b="1" i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sz="1300" b="1" i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наличии показаний</a:t>
            </a:r>
            <a:r>
              <a:rPr lang="en-US" sz="1300" b="1" i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ru-RU" sz="13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E6CD62B3-3EDC-D461-0F6B-87749401B84F}"/>
              </a:ext>
            </a:extLst>
          </p:cNvPr>
          <p:cNvSpPr/>
          <p:nvPr/>
        </p:nvSpPr>
        <p:spPr>
          <a:xfrm>
            <a:off x="7677150" y="2277658"/>
            <a:ext cx="2769481" cy="694393"/>
          </a:xfrm>
          <a:prstGeom prst="roundRect">
            <a:avLst>
              <a:gd name="adj" fmla="val 10990"/>
            </a:avLst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взятие мазка с поверхности шейки матки и </a:t>
            </a:r>
            <a:r>
              <a:rPr lang="ru-RU" sz="115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цервикального канала</a:t>
            </a:r>
            <a:br>
              <a:rPr lang="ru-RU" sz="115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15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</a:t>
            </a: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цитологического исследования </a:t>
            </a:r>
            <a:endParaRPr lang="ru-RU" sz="11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id="{68923CE5-BC38-4299-2764-ECE6FEF50870}"/>
              </a:ext>
            </a:extLst>
          </p:cNvPr>
          <p:cNvSpPr/>
          <p:nvPr/>
        </p:nvSpPr>
        <p:spPr>
          <a:xfrm>
            <a:off x="1343026" y="3088702"/>
            <a:ext cx="9103605" cy="288000"/>
          </a:xfrm>
          <a:prstGeom prst="roundRect">
            <a:avLst/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0" rIns="0" bIns="0" rtlCol="0" anchor="ctr"/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взятие мазков в целях выявления возбудителей инф. заболеваний органов малого таза методом ПЦР*</a:t>
            </a:r>
            <a:endParaRPr lang="ru-RU" sz="11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999090A-41CC-8BCC-DF3D-27CED445F472}"/>
              </a:ext>
            </a:extLst>
          </p:cNvPr>
          <p:cNvSpPr txBox="1"/>
          <p:nvPr/>
        </p:nvSpPr>
        <p:spPr>
          <a:xfrm>
            <a:off x="72148" y="3157860"/>
            <a:ext cx="1358696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300" b="1" i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18</a:t>
            </a:r>
            <a:r>
              <a:rPr lang="ru-RU" sz="13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-29 </a:t>
            </a:r>
            <a:r>
              <a:rPr lang="ru-RU" sz="1300" b="1" i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лет</a:t>
            </a:r>
            <a:endParaRPr lang="ru-RU" sz="13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id="{90057919-42D8-E64C-B7E1-8F9E35DB3BCB}"/>
              </a:ext>
            </a:extLst>
          </p:cNvPr>
          <p:cNvSpPr/>
          <p:nvPr/>
        </p:nvSpPr>
        <p:spPr>
          <a:xfrm>
            <a:off x="1343026" y="4057553"/>
            <a:ext cx="9103605" cy="295620"/>
          </a:xfrm>
          <a:prstGeom prst="roundRect">
            <a:avLst>
              <a:gd name="adj" fmla="val 16667"/>
            </a:avLst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0" rIns="0" bIns="0" rtlCol="0" anchor="ctr"/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взятие мазков в целях выявления возбудителей инфекционных заболеваний органов малого таза методом ПЦР</a:t>
            </a:r>
            <a:r>
              <a:rPr lang="ru-RU" sz="115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*, **</a:t>
            </a:r>
            <a:endParaRPr lang="ru-RU" sz="115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4CD725-A07C-1CC3-FF61-323BB74C7540}"/>
              </a:ext>
            </a:extLst>
          </p:cNvPr>
          <p:cNvSpPr txBox="1"/>
          <p:nvPr/>
        </p:nvSpPr>
        <p:spPr>
          <a:xfrm>
            <a:off x="-1" y="4060785"/>
            <a:ext cx="150328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300" b="1" i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30-49 </a:t>
            </a:r>
            <a:r>
              <a:rPr lang="ru-RU" sz="1300" b="1" i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лет</a:t>
            </a:r>
            <a:endParaRPr lang="ru-RU" sz="1300" b="1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B435F23-B4D8-B636-069D-8E6ABAACFA15}"/>
              </a:ext>
            </a:extLst>
          </p:cNvPr>
          <p:cNvSpPr txBox="1"/>
          <p:nvPr/>
        </p:nvSpPr>
        <p:spPr>
          <a:xfrm>
            <a:off x="-1" y="4366429"/>
            <a:ext cx="150328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300" b="1" i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18 лет</a:t>
            </a:r>
            <a:br>
              <a:rPr lang="ru-RU" sz="1300" b="1" i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300" b="1" i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старше:</a:t>
            </a:r>
            <a:endParaRPr lang="ru-RU" sz="1300" b="1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: скругленные углы 36">
            <a:extLst>
              <a:ext uri="{FF2B5EF4-FFF2-40B4-BE49-F238E27FC236}">
                <a16:creationId xmlns:a16="http://schemas.microsoft.com/office/drawing/2014/main" id="{10A604E1-7C24-6F9F-E698-74D43CF617E2}"/>
              </a:ext>
            </a:extLst>
          </p:cNvPr>
          <p:cNvSpPr/>
          <p:nvPr/>
        </p:nvSpPr>
        <p:spPr>
          <a:xfrm>
            <a:off x="1343026" y="4445258"/>
            <a:ext cx="3726069" cy="360000"/>
          </a:xfrm>
          <a:prstGeom prst="roundRect">
            <a:avLst>
              <a:gd name="adj" fmla="val 10990"/>
            </a:avLst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УЗИ органов малого таза </a:t>
            </a:r>
            <a:br>
              <a:rPr lang="ru-RU" sz="115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15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начале или середине менструального цикла </a:t>
            </a:r>
          </a:p>
        </p:txBody>
      </p: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830B9AE3-FFDF-6981-D40D-0D6DA28BFEB1}"/>
              </a:ext>
            </a:extLst>
          </p:cNvPr>
          <p:cNvCxnSpPr>
            <a:cxnSpLocks/>
          </p:cNvCxnSpPr>
          <p:nvPr/>
        </p:nvCxnSpPr>
        <p:spPr>
          <a:xfrm>
            <a:off x="-1" y="3520327"/>
            <a:ext cx="10691813" cy="0"/>
          </a:xfrm>
          <a:prstGeom prst="line">
            <a:avLst/>
          </a:prstGeom>
          <a:ln w="28575">
            <a:solidFill>
              <a:srgbClr val="EC59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: скругленные углы 43">
            <a:extLst>
              <a:ext uri="{FF2B5EF4-FFF2-40B4-BE49-F238E27FC236}">
                <a16:creationId xmlns:a16="http://schemas.microsoft.com/office/drawing/2014/main" id="{6F115DE3-3EA1-225B-B794-875A861DAFD6}"/>
              </a:ext>
            </a:extLst>
          </p:cNvPr>
          <p:cNvSpPr/>
          <p:nvPr/>
        </p:nvSpPr>
        <p:spPr>
          <a:xfrm>
            <a:off x="5330771" y="4445258"/>
            <a:ext cx="5106895" cy="360000"/>
          </a:xfrm>
          <a:prstGeom prst="roundRect">
            <a:avLst>
              <a:gd name="adj" fmla="val 10990"/>
            </a:avLst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УЗИ молочных желез </a:t>
            </a:r>
            <a:r>
              <a:rPr lang="ru-RU" sz="115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оценкой регионарных лимфатических узлов </a:t>
            </a:r>
          </a:p>
        </p:txBody>
      </p:sp>
      <p:sp>
        <p:nvSpPr>
          <p:cNvPr id="52" name="Прямоугольник: скругленные углы 51">
            <a:extLst>
              <a:ext uri="{FF2B5EF4-FFF2-40B4-BE49-F238E27FC236}">
                <a16:creationId xmlns:a16="http://schemas.microsoft.com/office/drawing/2014/main" id="{7B762F5F-2F90-F86F-7CB9-D52F333EC151}"/>
              </a:ext>
            </a:extLst>
          </p:cNvPr>
          <p:cNvSpPr/>
          <p:nvPr/>
        </p:nvSpPr>
        <p:spPr>
          <a:xfrm>
            <a:off x="1343026" y="4948162"/>
            <a:ext cx="7492573" cy="310078"/>
          </a:xfrm>
          <a:prstGeom prst="roundRect">
            <a:avLst/>
          </a:prstGeom>
          <a:solidFill>
            <a:srgbClr val="F9CBC7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363">
              <a:spcAft>
                <a:spcPts val="1000"/>
              </a:spcAft>
            </a:pPr>
            <a:r>
              <a:rPr lang="ru-RU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Повторный прием (осмотр) врачом — акушером-гинекологом, включающий: </a:t>
            </a:r>
            <a:endParaRPr lang="ru-RU" sz="12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Овал 52">
            <a:extLst>
              <a:ext uri="{FF2B5EF4-FFF2-40B4-BE49-F238E27FC236}">
                <a16:creationId xmlns:a16="http://schemas.microsoft.com/office/drawing/2014/main" id="{F8A044EA-F6E7-04A9-5B90-8FA2835D8F7D}"/>
              </a:ext>
            </a:extLst>
          </p:cNvPr>
          <p:cNvSpPr/>
          <p:nvPr/>
        </p:nvSpPr>
        <p:spPr>
          <a:xfrm>
            <a:off x="3064926" y="1883017"/>
            <a:ext cx="288000" cy="288000"/>
          </a:xfrm>
          <a:prstGeom prst="ellipse">
            <a:avLst/>
          </a:prstGeom>
          <a:solidFill>
            <a:srgbClr val="EC59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>
                <a:solidFill>
                  <a:schemeClr val="bg1"/>
                </a:solidFill>
                <a:latin typeface="Arial" panose="020B0604020202020204" pitchFamily="34" charset="0"/>
              </a:rPr>
              <a:t>►</a:t>
            </a:r>
            <a:endParaRPr lang="ru-RU" sz="1600">
              <a:solidFill>
                <a:schemeClr val="bg1"/>
              </a:solidFill>
            </a:endParaRPr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0049C638-3A66-8410-2061-5D9328B83122}"/>
              </a:ext>
            </a:extLst>
          </p:cNvPr>
          <p:cNvSpPr/>
          <p:nvPr/>
        </p:nvSpPr>
        <p:spPr>
          <a:xfrm>
            <a:off x="1425436" y="4970240"/>
            <a:ext cx="288000" cy="288000"/>
          </a:xfrm>
          <a:prstGeom prst="ellipse">
            <a:avLst/>
          </a:prstGeom>
          <a:solidFill>
            <a:srgbClr val="EC59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</a:rPr>
              <a:t>►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55" name="Freeform 14">
            <a:extLst>
              <a:ext uri="{FF2B5EF4-FFF2-40B4-BE49-F238E27FC236}">
                <a16:creationId xmlns:a16="http://schemas.microsoft.com/office/drawing/2014/main" id="{C38EF465-4AF2-C242-6268-B0C7A23BC6D5}"/>
              </a:ext>
            </a:extLst>
          </p:cNvPr>
          <p:cNvSpPr>
            <a:spLocks/>
          </p:cNvSpPr>
          <p:nvPr/>
        </p:nvSpPr>
        <p:spPr bwMode="auto">
          <a:xfrm>
            <a:off x="7844589" y="150726"/>
            <a:ext cx="2847223" cy="1160462"/>
          </a:xfrm>
          <a:custGeom>
            <a:avLst/>
            <a:gdLst>
              <a:gd name="T0" fmla="*/ 0 w 7476"/>
              <a:gd name="T1" fmla="*/ 3217 h 3217"/>
              <a:gd name="T2" fmla="*/ 7476 w 7476"/>
              <a:gd name="T3" fmla="*/ 3217 h 3217"/>
              <a:gd name="T4" fmla="*/ 7476 w 7476"/>
              <a:gd name="T5" fmla="*/ 0 h 3217"/>
              <a:gd name="T6" fmla="*/ 3068 w 7476"/>
              <a:gd name="T7" fmla="*/ 0 h 3217"/>
              <a:gd name="T8" fmla="*/ 3040 w 7476"/>
              <a:gd name="T9" fmla="*/ 13 h 3217"/>
              <a:gd name="T10" fmla="*/ 2786 w 7476"/>
              <a:gd name="T11" fmla="*/ 135 h 3217"/>
              <a:gd name="T12" fmla="*/ 2544 w 7476"/>
              <a:gd name="T13" fmla="*/ 267 h 3217"/>
              <a:gd name="T14" fmla="*/ 2316 w 7476"/>
              <a:gd name="T15" fmla="*/ 402 h 3217"/>
              <a:gd name="T16" fmla="*/ 2100 w 7476"/>
              <a:gd name="T17" fmla="*/ 546 h 3217"/>
              <a:gd name="T18" fmla="*/ 1892 w 7476"/>
              <a:gd name="T19" fmla="*/ 694 h 3217"/>
              <a:gd name="T20" fmla="*/ 1698 w 7476"/>
              <a:gd name="T21" fmla="*/ 847 h 3217"/>
              <a:gd name="T22" fmla="*/ 1511 w 7476"/>
              <a:gd name="T23" fmla="*/ 1003 h 3217"/>
              <a:gd name="T24" fmla="*/ 1334 w 7476"/>
              <a:gd name="T25" fmla="*/ 1168 h 3217"/>
              <a:gd name="T26" fmla="*/ 1168 w 7476"/>
              <a:gd name="T27" fmla="*/ 1338 h 3217"/>
              <a:gd name="T28" fmla="*/ 1012 w 7476"/>
              <a:gd name="T29" fmla="*/ 1511 h 3217"/>
              <a:gd name="T30" fmla="*/ 864 w 7476"/>
              <a:gd name="T31" fmla="*/ 1685 h 3217"/>
              <a:gd name="T32" fmla="*/ 728 w 7476"/>
              <a:gd name="T33" fmla="*/ 1867 h 3217"/>
              <a:gd name="T34" fmla="*/ 597 w 7476"/>
              <a:gd name="T35" fmla="*/ 2053 h 3217"/>
              <a:gd name="T36" fmla="*/ 478 w 7476"/>
              <a:gd name="T37" fmla="*/ 2239 h 3217"/>
              <a:gd name="T38" fmla="*/ 364 w 7476"/>
              <a:gd name="T39" fmla="*/ 2430 h 3217"/>
              <a:gd name="T40" fmla="*/ 262 w 7476"/>
              <a:gd name="T41" fmla="*/ 2625 h 3217"/>
              <a:gd name="T42" fmla="*/ 165 w 7476"/>
              <a:gd name="T43" fmla="*/ 2819 h 3217"/>
              <a:gd name="T44" fmla="*/ 80 w 7476"/>
              <a:gd name="T45" fmla="*/ 3014 h 3217"/>
              <a:gd name="T46" fmla="*/ 0 w 7476"/>
              <a:gd name="T47" fmla="*/ 3217 h 3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476" h="3217">
                <a:moveTo>
                  <a:pt x="0" y="3217"/>
                </a:moveTo>
                <a:lnTo>
                  <a:pt x="7476" y="3217"/>
                </a:lnTo>
                <a:lnTo>
                  <a:pt x="7476" y="0"/>
                </a:lnTo>
                <a:lnTo>
                  <a:pt x="3068" y="0"/>
                </a:lnTo>
                <a:lnTo>
                  <a:pt x="3040" y="13"/>
                </a:lnTo>
                <a:lnTo>
                  <a:pt x="2786" y="135"/>
                </a:lnTo>
                <a:lnTo>
                  <a:pt x="2544" y="267"/>
                </a:lnTo>
                <a:lnTo>
                  <a:pt x="2316" y="402"/>
                </a:lnTo>
                <a:lnTo>
                  <a:pt x="2100" y="546"/>
                </a:lnTo>
                <a:lnTo>
                  <a:pt x="1892" y="694"/>
                </a:lnTo>
                <a:lnTo>
                  <a:pt x="1698" y="847"/>
                </a:lnTo>
                <a:lnTo>
                  <a:pt x="1511" y="1003"/>
                </a:lnTo>
                <a:lnTo>
                  <a:pt x="1334" y="1168"/>
                </a:lnTo>
                <a:lnTo>
                  <a:pt x="1168" y="1338"/>
                </a:lnTo>
                <a:lnTo>
                  <a:pt x="1012" y="1511"/>
                </a:lnTo>
                <a:lnTo>
                  <a:pt x="864" y="1685"/>
                </a:lnTo>
                <a:lnTo>
                  <a:pt x="728" y="1867"/>
                </a:lnTo>
                <a:lnTo>
                  <a:pt x="597" y="2053"/>
                </a:lnTo>
                <a:lnTo>
                  <a:pt x="478" y="2239"/>
                </a:lnTo>
                <a:lnTo>
                  <a:pt x="364" y="2430"/>
                </a:lnTo>
                <a:lnTo>
                  <a:pt x="262" y="2625"/>
                </a:lnTo>
                <a:lnTo>
                  <a:pt x="165" y="2819"/>
                </a:lnTo>
                <a:lnTo>
                  <a:pt x="80" y="3014"/>
                </a:lnTo>
                <a:lnTo>
                  <a:pt x="0" y="3217"/>
                </a:lnTo>
                <a:close/>
              </a:path>
            </a:pathLst>
          </a:custGeom>
          <a:solidFill>
            <a:srgbClr val="EC594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179C8F9-8C52-EB76-6D02-E5A9941B6B50}"/>
              </a:ext>
            </a:extLst>
          </p:cNvPr>
          <p:cNvSpPr txBox="1"/>
          <p:nvPr/>
        </p:nvSpPr>
        <p:spPr>
          <a:xfrm>
            <a:off x="7981403" y="920161"/>
            <a:ext cx="170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ЖЕНЩИНЫ</a:t>
            </a:r>
            <a:endParaRPr lang="ru-RU" sz="200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8" name="Рисунок 57">
            <a:extLst>
              <a:ext uri="{FF2B5EF4-FFF2-40B4-BE49-F238E27FC236}">
                <a16:creationId xmlns:a16="http://schemas.microsoft.com/office/drawing/2014/main" id="{0238D90D-BBD0-7673-2197-D9A6A66368A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39"/>
          <a:stretch/>
        </p:blipFill>
        <p:spPr>
          <a:xfrm flipH="1">
            <a:off x="9607193" y="196233"/>
            <a:ext cx="885425" cy="1085467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A999090A-41CC-8BCC-DF3D-27CED445F472}"/>
              </a:ext>
            </a:extLst>
          </p:cNvPr>
          <p:cNvSpPr txBox="1"/>
          <p:nvPr/>
        </p:nvSpPr>
        <p:spPr>
          <a:xfrm>
            <a:off x="81112" y="2912759"/>
            <a:ext cx="13586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800" b="1" i="1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дополнительно </a:t>
            </a:r>
            <a:br>
              <a:rPr lang="ru-RU" sz="800" b="1" i="1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800" b="1" i="1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возрасте</a:t>
            </a:r>
            <a:endParaRPr lang="ru-RU" sz="800" b="1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8013" y="6950446"/>
            <a:ext cx="107852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</a:t>
            </a:r>
            <a: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ДНК возбудителей инфекций, передаваемых половым путем (</a:t>
            </a:r>
            <a:r>
              <a:rPr lang="ru-RU" sz="8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Neisseria</a:t>
            </a:r>
            <a: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gonorrhoeae</a:t>
            </a:r>
            <a: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8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Trichomonas</a:t>
            </a:r>
            <a: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vaginalis</a:t>
            </a:r>
            <a: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8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Chlamydia</a:t>
            </a:r>
            <a: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trachomatis</a:t>
            </a:r>
            <a: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8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Mycoplasma</a:t>
            </a:r>
            <a: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genitalium</a:t>
            </a:r>
            <a: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в отделяемом слизистых женских половых органов методом ПЦР (качественный и количественный метод);</a:t>
            </a:r>
            <a:b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** </a:t>
            </a:r>
            <a: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Определение ДНК вирусов папилломы человека (</a:t>
            </a:r>
            <a:r>
              <a:rPr lang="ru-RU" sz="8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Papilloma</a:t>
            </a:r>
            <a: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virus</a:t>
            </a:r>
            <a: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высокого канцерогенного риска в отделяемом (соскобе) из цервикального канала методом ПЦР, качественное исследование (30, 35, 40, 45 лет)</a:t>
            </a:r>
            <a:endParaRPr lang="ru-RU" sz="800" i="1" dirty="0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0A69477A-FF66-EB56-F5D5-4ED0653ABFB8}"/>
              </a:ext>
            </a:extLst>
          </p:cNvPr>
          <p:cNvSpPr/>
          <p:nvPr/>
        </p:nvSpPr>
        <p:spPr>
          <a:xfrm>
            <a:off x="1343025" y="5418825"/>
            <a:ext cx="2880000" cy="828000"/>
          </a:xfrm>
          <a:prstGeom prst="roundRect">
            <a:avLst>
              <a:gd name="adj" fmla="val 12066"/>
            </a:avLst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marL="180975" indent="-180975">
              <a:lnSpc>
                <a:spcPct val="95000"/>
              </a:lnSpc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индивидуальное консультирование по вопросам репродуктивного здоровья, репродуктивных установок и мотивации на рождение детей (Приложение №2 МР)</a:t>
            </a:r>
            <a:endParaRPr lang="ru-RU" sz="115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C2F8C229-0EED-873C-951F-402CCCD38726}"/>
              </a:ext>
            </a:extLst>
          </p:cNvPr>
          <p:cNvSpPr/>
          <p:nvPr/>
        </p:nvSpPr>
        <p:spPr>
          <a:xfrm>
            <a:off x="1336025" y="6342698"/>
            <a:ext cx="2880000" cy="576000"/>
          </a:xfrm>
          <a:prstGeom prst="roundRect">
            <a:avLst/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0" rIns="0" bIns="0" rtlCol="0" anchor="ctr"/>
          <a:lstStyle/>
          <a:p>
            <a:pPr marL="180975" indent="-180975">
              <a:lnSpc>
                <a:spcPct val="95000"/>
              </a:lnSpc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гинекологический осмотр</a:t>
            </a:r>
            <a:br>
              <a:rPr lang="ru-RU" sz="115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15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необходимости в зависимости от</a:t>
            </a:r>
            <a:br>
              <a:rPr lang="ru-RU" sz="115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15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выявленного заболевания (состояния)</a:t>
            </a:r>
            <a:endParaRPr lang="ru-RU" sz="115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030D6C52-5B49-EA08-9AC4-1AD73A486C01}"/>
              </a:ext>
            </a:extLst>
          </p:cNvPr>
          <p:cNvSpPr/>
          <p:nvPr/>
        </p:nvSpPr>
        <p:spPr>
          <a:xfrm>
            <a:off x="4403512" y="5418825"/>
            <a:ext cx="1959187" cy="377236"/>
          </a:xfrm>
          <a:prstGeom prst="roundRect">
            <a:avLst/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установление</a:t>
            </a:r>
            <a:b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(уточнение) диагноза</a:t>
            </a:r>
            <a:endParaRPr lang="ru-RU" sz="11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C67AA612-73EC-0538-49FE-C193B0D3EE63}"/>
              </a:ext>
            </a:extLst>
          </p:cNvPr>
          <p:cNvSpPr/>
          <p:nvPr/>
        </p:nvSpPr>
        <p:spPr>
          <a:xfrm>
            <a:off x="4403513" y="5881283"/>
            <a:ext cx="1959187" cy="346825"/>
          </a:xfrm>
          <a:prstGeom prst="roundRect">
            <a:avLst/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определение(уточнение) группы здоровья</a:t>
            </a:r>
            <a:endParaRPr lang="ru-RU" sz="11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30129FAA-B35A-5943-1FA1-34B23EAC7AB9}"/>
              </a:ext>
            </a:extLst>
          </p:cNvPr>
          <p:cNvSpPr/>
          <p:nvPr/>
        </p:nvSpPr>
        <p:spPr>
          <a:xfrm>
            <a:off x="4403514" y="6343742"/>
            <a:ext cx="1959186" cy="574956"/>
          </a:xfrm>
          <a:prstGeom prst="roundRect">
            <a:avLst/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определение группы</a:t>
            </a:r>
            <a:b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диспансерного наблюдения</a:t>
            </a:r>
            <a:endParaRPr lang="ru-RU" sz="11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E5A5B062-379D-0AA4-7421-E0BC5AF2013D}"/>
              </a:ext>
            </a:extLst>
          </p:cNvPr>
          <p:cNvSpPr/>
          <p:nvPr/>
        </p:nvSpPr>
        <p:spPr>
          <a:xfrm>
            <a:off x="6550189" y="5418825"/>
            <a:ext cx="3887478" cy="1499873"/>
          </a:xfrm>
          <a:prstGeom prst="roundRect">
            <a:avLst>
              <a:gd name="adj" fmla="val 4574"/>
            </a:avLst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направление при наличии медицинских показаний на дополнительное обследование, не входящее</a:t>
            </a:r>
            <a:b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объем ДРЗ, в т. ч. направление на осмотр (консультацию) врачом-онкологом при подозрении на онкологические заболевания, а также</a:t>
            </a:r>
            <a:b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получения специализированной,</a:t>
            </a:r>
            <a:b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том числе высокотехнологичной, медицинской помощи, на санаторно-курортное лечение</a:t>
            </a:r>
            <a:endParaRPr lang="ru-RU" sz="11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25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A1D3B763-35EE-97DA-2617-11AEBC3FEE92}"/>
              </a:ext>
            </a:extLst>
          </p:cNvPr>
          <p:cNvSpPr/>
          <p:nvPr/>
        </p:nvSpPr>
        <p:spPr>
          <a:xfrm>
            <a:off x="5182054" y="2441439"/>
            <a:ext cx="5059047" cy="1224000"/>
          </a:xfrm>
          <a:prstGeom prst="roundRect">
            <a:avLst>
              <a:gd name="adj" fmla="val 5708"/>
            </a:avLst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endParaRPr lang="ru-RU" sz="115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F9B733FD-9E08-BCDB-F5BF-C0C8467679E5}"/>
              </a:ext>
            </a:extLst>
          </p:cNvPr>
          <p:cNvSpPr/>
          <p:nvPr/>
        </p:nvSpPr>
        <p:spPr>
          <a:xfrm>
            <a:off x="311206" y="2441439"/>
            <a:ext cx="4284000" cy="1224000"/>
          </a:xfrm>
          <a:prstGeom prst="roundRect">
            <a:avLst>
              <a:gd name="adj" fmla="val 5708"/>
            </a:avLst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endParaRPr lang="ru-RU" sz="115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CF0E100F-5EC1-BED4-DEE4-399824579D05}"/>
              </a:ext>
            </a:extLst>
          </p:cNvPr>
          <p:cNvSpPr/>
          <p:nvPr/>
        </p:nvSpPr>
        <p:spPr>
          <a:xfrm>
            <a:off x="2880241" y="1491556"/>
            <a:ext cx="4504625" cy="559421"/>
          </a:xfrm>
          <a:prstGeom prst="roundRect">
            <a:avLst>
              <a:gd name="adj" fmla="val 14766"/>
            </a:avLst>
          </a:prstGeom>
          <a:solidFill>
            <a:srgbClr val="FDF2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endParaRPr lang="ru-RU" sz="115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3048F96-52AB-1578-88A0-95AEB0985F40}"/>
              </a:ext>
            </a:extLst>
          </p:cNvPr>
          <p:cNvSpPr/>
          <p:nvPr/>
        </p:nvSpPr>
        <p:spPr>
          <a:xfrm>
            <a:off x="-1" y="150726"/>
            <a:ext cx="10691813" cy="11588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F52C94-64A2-4D24-E984-81CCB539A3A8}"/>
              </a:ext>
            </a:extLst>
          </p:cNvPr>
          <p:cNvSpPr txBox="1"/>
          <p:nvPr/>
        </p:nvSpPr>
        <p:spPr>
          <a:xfrm>
            <a:off x="177425" y="170825"/>
            <a:ext cx="828077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ПЕРЕЧЕНЬ ИССЛЕДОВАНИЙ И ИНЫХ МЕДИЦИНСКИХ ВМЕШАТЕЛЬСТВ,</a:t>
            </a:r>
            <a:b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проводимых в рамках диспансеризации</a:t>
            </a:r>
            <a:b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взрослого населения репродуктивного возраста </a:t>
            </a:r>
            <a:b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b="1" dirty="0">
                <a:solidFill>
                  <a:srgbClr val="EC594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ОЦЕНКЕ РЕПРОДУКТИВНОГО ЗДОРОВЬЯ (ДРЗ)</a:t>
            </a:r>
            <a:endParaRPr lang="ru-RU" sz="1700" dirty="0">
              <a:solidFill>
                <a:srgbClr val="EC594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C7891ED3-8CBD-7C5D-1890-555AB8AD3043}"/>
              </a:ext>
            </a:extLst>
          </p:cNvPr>
          <p:cNvSpPr/>
          <p:nvPr/>
        </p:nvSpPr>
        <p:spPr>
          <a:xfrm>
            <a:off x="237584" y="1496239"/>
            <a:ext cx="2930918" cy="381837"/>
          </a:xfrm>
          <a:prstGeom prst="roundRect">
            <a:avLst/>
          </a:prstGeom>
          <a:solidFill>
            <a:srgbClr val="EC59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группа здоровья</a:t>
            </a:r>
          </a:p>
        </p:txBody>
      </p:sp>
      <p:sp>
        <p:nvSpPr>
          <p:cNvPr id="55" name="Freeform 14">
            <a:extLst>
              <a:ext uri="{FF2B5EF4-FFF2-40B4-BE49-F238E27FC236}">
                <a16:creationId xmlns:a16="http://schemas.microsoft.com/office/drawing/2014/main" id="{C38EF465-4AF2-C242-6268-B0C7A23BC6D5}"/>
              </a:ext>
            </a:extLst>
          </p:cNvPr>
          <p:cNvSpPr>
            <a:spLocks/>
          </p:cNvSpPr>
          <p:nvPr/>
        </p:nvSpPr>
        <p:spPr bwMode="auto">
          <a:xfrm>
            <a:off x="7844589" y="150726"/>
            <a:ext cx="2847223" cy="1160462"/>
          </a:xfrm>
          <a:custGeom>
            <a:avLst/>
            <a:gdLst>
              <a:gd name="T0" fmla="*/ 0 w 7476"/>
              <a:gd name="T1" fmla="*/ 3217 h 3217"/>
              <a:gd name="T2" fmla="*/ 7476 w 7476"/>
              <a:gd name="T3" fmla="*/ 3217 h 3217"/>
              <a:gd name="T4" fmla="*/ 7476 w 7476"/>
              <a:gd name="T5" fmla="*/ 0 h 3217"/>
              <a:gd name="T6" fmla="*/ 3068 w 7476"/>
              <a:gd name="T7" fmla="*/ 0 h 3217"/>
              <a:gd name="T8" fmla="*/ 3040 w 7476"/>
              <a:gd name="T9" fmla="*/ 13 h 3217"/>
              <a:gd name="T10" fmla="*/ 2786 w 7476"/>
              <a:gd name="T11" fmla="*/ 135 h 3217"/>
              <a:gd name="T12" fmla="*/ 2544 w 7476"/>
              <a:gd name="T13" fmla="*/ 267 h 3217"/>
              <a:gd name="T14" fmla="*/ 2316 w 7476"/>
              <a:gd name="T15" fmla="*/ 402 h 3217"/>
              <a:gd name="T16" fmla="*/ 2100 w 7476"/>
              <a:gd name="T17" fmla="*/ 546 h 3217"/>
              <a:gd name="T18" fmla="*/ 1892 w 7476"/>
              <a:gd name="T19" fmla="*/ 694 h 3217"/>
              <a:gd name="T20" fmla="*/ 1698 w 7476"/>
              <a:gd name="T21" fmla="*/ 847 h 3217"/>
              <a:gd name="T22" fmla="*/ 1511 w 7476"/>
              <a:gd name="T23" fmla="*/ 1003 h 3217"/>
              <a:gd name="T24" fmla="*/ 1334 w 7476"/>
              <a:gd name="T25" fmla="*/ 1168 h 3217"/>
              <a:gd name="T26" fmla="*/ 1168 w 7476"/>
              <a:gd name="T27" fmla="*/ 1338 h 3217"/>
              <a:gd name="T28" fmla="*/ 1012 w 7476"/>
              <a:gd name="T29" fmla="*/ 1511 h 3217"/>
              <a:gd name="T30" fmla="*/ 864 w 7476"/>
              <a:gd name="T31" fmla="*/ 1685 h 3217"/>
              <a:gd name="T32" fmla="*/ 728 w 7476"/>
              <a:gd name="T33" fmla="*/ 1867 h 3217"/>
              <a:gd name="T34" fmla="*/ 597 w 7476"/>
              <a:gd name="T35" fmla="*/ 2053 h 3217"/>
              <a:gd name="T36" fmla="*/ 478 w 7476"/>
              <a:gd name="T37" fmla="*/ 2239 h 3217"/>
              <a:gd name="T38" fmla="*/ 364 w 7476"/>
              <a:gd name="T39" fmla="*/ 2430 h 3217"/>
              <a:gd name="T40" fmla="*/ 262 w 7476"/>
              <a:gd name="T41" fmla="*/ 2625 h 3217"/>
              <a:gd name="T42" fmla="*/ 165 w 7476"/>
              <a:gd name="T43" fmla="*/ 2819 h 3217"/>
              <a:gd name="T44" fmla="*/ 80 w 7476"/>
              <a:gd name="T45" fmla="*/ 3014 h 3217"/>
              <a:gd name="T46" fmla="*/ 0 w 7476"/>
              <a:gd name="T47" fmla="*/ 3217 h 3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476" h="3217">
                <a:moveTo>
                  <a:pt x="0" y="3217"/>
                </a:moveTo>
                <a:lnTo>
                  <a:pt x="7476" y="3217"/>
                </a:lnTo>
                <a:lnTo>
                  <a:pt x="7476" y="0"/>
                </a:lnTo>
                <a:lnTo>
                  <a:pt x="3068" y="0"/>
                </a:lnTo>
                <a:lnTo>
                  <a:pt x="3040" y="13"/>
                </a:lnTo>
                <a:lnTo>
                  <a:pt x="2786" y="135"/>
                </a:lnTo>
                <a:lnTo>
                  <a:pt x="2544" y="267"/>
                </a:lnTo>
                <a:lnTo>
                  <a:pt x="2316" y="402"/>
                </a:lnTo>
                <a:lnTo>
                  <a:pt x="2100" y="546"/>
                </a:lnTo>
                <a:lnTo>
                  <a:pt x="1892" y="694"/>
                </a:lnTo>
                <a:lnTo>
                  <a:pt x="1698" y="847"/>
                </a:lnTo>
                <a:lnTo>
                  <a:pt x="1511" y="1003"/>
                </a:lnTo>
                <a:lnTo>
                  <a:pt x="1334" y="1168"/>
                </a:lnTo>
                <a:lnTo>
                  <a:pt x="1168" y="1338"/>
                </a:lnTo>
                <a:lnTo>
                  <a:pt x="1012" y="1511"/>
                </a:lnTo>
                <a:lnTo>
                  <a:pt x="864" y="1685"/>
                </a:lnTo>
                <a:lnTo>
                  <a:pt x="728" y="1867"/>
                </a:lnTo>
                <a:lnTo>
                  <a:pt x="597" y="2053"/>
                </a:lnTo>
                <a:lnTo>
                  <a:pt x="478" y="2239"/>
                </a:lnTo>
                <a:lnTo>
                  <a:pt x="364" y="2430"/>
                </a:lnTo>
                <a:lnTo>
                  <a:pt x="262" y="2625"/>
                </a:lnTo>
                <a:lnTo>
                  <a:pt x="165" y="2819"/>
                </a:lnTo>
                <a:lnTo>
                  <a:pt x="80" y="3014"/>
                </a:lnTo>
                <a:lnTo>
                  <a:pt x="0" y="3217"/>
                </a:lnTo>
                <a:close/>
              </a:path>
            </a:pathLst>
          </a:custGeom>
          <a:solidFill>
            <a:srgbClr val="EC594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179C8F9-8C52-EB76-6D02-E5A9941B6B50}"/>
              </a:ext>
            </a:extLst>
          </p:cNvPr>
          <p:cNvSpPr txBox="1"/>
          <p:nvPr/>
        </p:nvSpPr>
        <p:spPr>
          <a:xfrm>
            <a:off x="7981403" y="920161"/>
            <a:ext cx="170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ЖЕНЩИНЫ</a:t>
            </a:r>
            <a:endParaRPr lang="ru-RU" sz="200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8" name="Рисунок 57">
            <a:extLst>
              <a:ext uri="{FF2B5EF4-FFF2-40B4-BE49-F238E27FC236}">
                <a16:creationId xmlns:a16="http://schemas.microsoft.com/office/drawing/2014/main" id="{0238D90D-BBD0-7673-2197-D9A6A66368A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39"/>
          <a:stretch/>
        </p:blipFill>
        <p:spPr>
          <a:xfrm flipH="1">
            <a:off x="9607193" y="196233"/>
            <a:ext cx="885425" cy="1085467"/>
          </a:xfrm>
          <a:prstGeom prst="rect">
            <a:avLst/>
          </a:prstGeom>
        </p:spPr>
      </p:pic>
      <p:sp>
        <p:nvSpPr>
          <p:cNvPr id="39" name="Прямоугольник: скругленные углы 6">
            <a:extLst>
              <a:ext uri="{FF2B5EF4-FFF2-40B4-BE49-F238E27FC236}">
                <a16:creationId xmlns:a16="http://schemas.microsoft.com/office/drawing/2014/main" id="{C7891ED3-8CBD-7C5D-1890-555AB8AD3043}"/>
              </a:ext>
            </a:extLst>
          </p:cNvPr>
          <p:cNvSpPr/>
          <p:nvPr/>
        </p:nvSpPr>
        <p:spPr>
          <a:xfrm>
            <a:off x="237584" y="2339704"/>
            <a:ext cx="2930918" cy="381837"/>
          </a:xfrm>
          <a:prstGeom prst="roundRect">
            <a:avLst/>
          </a:prstGeom>
          <a:solidFill>
            <a:srgbClr val="EC59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группа здоровья</a:t>
            </a:r>
          </a:p>
        </p:txBody>
      </p:sp>
      <p:sp>
        <p:nvSpPr>
          <p:cNvPr id="40" name="Прямоугольник: скругленные углы 6">
            <a:extLst>
              <a:ext uri="{FF2B5EF4-FFF2-40B4-BE49-F238E27FC236}">
                <a16:creationId xmlns:a16="http://schemas.microsoft.com/office/drawing/2014/main" id="{C7891ED3-8CBD-7C5D-1890-555AB8AD3043}"/>
              </a:ext>
            </a:extLst>
          </p:cNvPr>
          <p:cNvSpPr/>
          <p:nvPr/>
        </p:nvSpPr>
        <p:spPr>
          <a:xfrm>
            <a:off x="5065246" y="2297870"/>
            <a:ext cx="2930918" cy="381837"/>
          </a:xfrm>
          <a:prstGeom prst="roundRect">
            <a:avLst/>
          </a:prstGeom>
          <a:solidFill>
            <a:srgbClr val="EC59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группа здоровья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296890" y="1436683"/>
            <a:ext cx="40879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/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►	</a:t>
            </a:r>
            <a:r>
              <a:rPr lang="ru-RU" sz="1200" b="1" i="1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установлены хронические гинекологические </a:t>
            </a:r>
            <a:r>
              <a:rPr lang="ru-RU" sz="1200" b="1" i="1">
                <a:latin typeface="Arial" panose="020B0604020202020204" pitchFamily="34" charset="0"/>
                <a:cs typeface="Arial" panose="020B0604020202020204" pitchFamily="34" charset="0"/>
              </a:rPr>
              <a:t>заболевания,</a:t>
            </a:r>
          </a:p>
          <a:p>
            <a:pPr marL="182563" indent="-182563"/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►	</a:t>
            </a:r>
            <a:r>
              <a:rPr lang="ru-RU" sz="1200" b="1" i="1">
                <a:latin typeface="Arial" panose="020B0604020202020204" pitchFamily="34" charset="0"/>
                <a:cs typeface="Arial" panose="020B0604020202020204" pitchFamily="34" charset="0"/>
              </a:rPr>
              <a:t>отсутствуют 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факторы риска их развития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371904" y="2732174"/>
            <a:ext cx="4284000" cy="864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spcBef>
                <a:spcPts val="500"/>
              </a:spcBef>
            </a:pPr>
            <a:r>
              <a:rPr lang="ru-RU" sz="1150" b="1" i="1">
                <a:latin typeface="Arial" panose="020B0604020202020204" pitchFamily="34" charset="0"/>
                <a:cs typeface="Arial" panose="020B0604020202020204" pitchFamily="34" charset="0"/>
              </a:rPr>
              <a:t>► Не </a:t>
            </a:r>
            <a:r>
              <a:rPr lang="ru-RU" sz="1150" b="1" i="1" dirty="0">
                <a:latin typeface="Arial" panose="020B0604020202020204" pitchFamily="34" charset="0"/>
                <a:cs typeface="Arial" panose="020B0604020202020204" pitchFamily="34" charset="0"/>
              </a:rPr>
              <a:t>установлены гинекологические </a:t>
            </a:r>
            <a:r>
              <a:rPr lang="ru-RU" sz="1150" b="1" i="1">
                <a:latin typeface="Arial" panose="020B0604020202020204" pitchFamily="34" charset="0"/>
                <a:cs typeface="Arial" panose="020B0604020202020204" pitchFamily="34" charset="0"/>
              </a:rPr>
              <a:t>заболевания,</a:t>
            </a:r>
          </a:p>
          <a:p>
            <a:pPr marL="180975" indent="-180975">
              <a:spcBef>
                <a:spcPts val="500"/>
              </a:spcBef>
            </a:pPr>
            <a:r>
              <a:rPr lang="ru-RU" sz="1150" b="1" i="1">
                <a:latin typeface="Arial" panose="020B0604020202020204" pitchFamily="34" charset="0"/>
                <a:cs typeface="Arial" panose="020B0604020202020204" pitchFamily="34" charset="0"/>
              </a:rPr>
              <a:t>► но </a:t>
            </a:r>
            <a:r>
              <a:rPr lang="ru-RU" sz="1150" b="1" i="1" dirty="0">
                <a:latin typeface="Arial" panose="020B0604020202020204" pitchFamily="34" charset="0"/>
                <a:cs typeface="Arial" panose="020B0604020202020204" pitchFamily="34" charset="0"/>
              </a:rPr>
              <a:t>имеются факторы риска их развития (вредные привычки, хронические соматические заболевания, влияющие на репродуктивную систему).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262741" y="2744206"/>
            <a:ext cx="46245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/>
            <a:r>
              <a:rPr lang="ru-RU" sz="1200" b="1" i="1">
                <a:latin typeface="Arial" panose="020B0604020202020204" pitchFamily="34" charset="0"/>
                <a:cs typeface="Arial" panose="020B0604020202020204" pitchFamily="34" charset="0"/>
              </a:rPr>
              <a:t>► Имеются 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гинекологические </a:t>
            </a:r>
            <a:r>
              <a:rPr lang="ru-RU" sz="1200" b="1" i="1">
                <a:latin typeface="Arial" panose="020B0604020202020204" pitchFamily="34" charset="0"/>
                <a:cs typeface="Arial" panose="020B0604020202020204" pitchFamily="34" charset="0"/>
              </a:rPr>
              <a:t>заболевания, требующие 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установления диспансерного наблюдения или оказания специализированной, в том числе </a:t>
            </a:r>
            <a:r>
              <a:rPr lang="ru-RU" sz="1150" b="1" i="1" dirty="0">
                <a:latin typeface="Arial" panose="020B0604020202020204" pitchFamily="34" charset="0"/>
                <a:cs typeface="Arial" panose="020B0604020202020204" pitchFamily="34" charset="0"/>
              </a:rPr>
              <a:t>высокотехнологичной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, медицинской помощи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7497840" y="1432120"/>
            <a:ext cx="3028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200" b="1">
                <a:latin typeface="Arial" panose="020B0604020202020204" pitchFamily="34" charset="0"/>
                <a:cs typeface="Arial" panose="020B0604020202020204" pitchFamily="34" charset="0"/>
              </a:rPr>
              <a:t>Дать рекомендации</a:t>
            </a:r>
            <a:br>
              <a:rPr lang="ru-RU" sz="1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ведению здорового </a:t>
            </a: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образа жизни</a:t>
            </a:r>
            <a:b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планированию семьи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271060" y="3701923"/>
            <a:ext cx="4720146" cy="864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500"/>
              </a:spcBef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Дать рекомендации 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по устранению выявленных факторов риска, в том числе в рамках </a:t>
            </a:r>
            <a:r>
              <a:rPr lang="ru-RU" sz="1150" dirty="0" err="1">
                <a:latin typeface="Arial" panose="020B0604020202020204" pitchFamily="34" charset="0"/>
                <a:cs typeface="Arial" panose="020B0604020202020204" pitchFamily="34" charset="0"/>
              </a:rPr>
              <a:t>прегравидарной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 подготовки</a:t>
            </a:r>
          </a:p>
          <a:p>
            <a:pPr marL="171450" indent="-171450">
              <a:spcBef>
                <a:spcPts val="500"/>
              </a:spcBef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Направить к врачам-специалистам 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в соответствии</a:t>
            </a:r>
            <a:b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с выявленными заболеваниями, в том числе: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5991543" y="6379293"/>
            <a:ext cx="3940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96833" y="3701923"/>
            <a:ext cx="5249031" cy="3760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200"/>
              </a:spcBef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Составить индивидуальную программу лечения 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в рамках диспансерного наблюдения врачом — акушером-гинекологом</a:t>
            </a:r>
          </a:p>
          <a:p>
            <a:pPr marL="171450" indent="-171450">
              <a:spcBef>
                <a:spcPts val="200"/>
              </a:spcBef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Дать общие рекомендации 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по здоровому образу жизни и устранению выявленных факторов риска</a:t>
            </a:r>
          </a:p>
          <a:p>
            <a:pPr marL="171450" indent="-171450">
              <a:spcBef>
                <a:spcPts val="200"/>
              </a:spcBef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Направить на консультацию врачом</a:t>
            </a: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— </a:t>
            </a: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акушером-гинекологом, 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который определяет группу диспансерного наблюдения, проводит лечение выявленных заболеваний и диспансерное наблюдение </a:t>
            </a:r>
          </a:p>
          <a:p>
            <a:pPr marL="171450" indent="-171450">
              <a:spcBef>
                <a:spcPts val="200"/>
              </a:spcBef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Пациенткам с бесплодием 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провести своевременное обследование на выявление причины бесплодия, терапию выявленных заболеваний, а при ее неэффективности рекомендовать методы вспомогательных репродуктивных технологий для преодоления бесплодия</a:t>
            </a:r>
          </a:p>
          <a:p>
            <a:pPr marL="171450" indent="-171450">
              <a:spcBef>
                <a:spcPts val="200"/>
              </a:spcBef>
              <a:buClr>
                <a:srgbClr val="EC594E"/>
              </a:buClr>
              <a:buFont typeface="Wingdings" panose="05000000000000000000" pitchFamily="2" charset="2"/>
              <a:buChar char="ü"/>
            </a:pP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При выявлении </a:t>
            </a: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узловых образований молочных желез,</a:t>
            </a:r>
            <a:b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BI-RADS 0, 3-6 по данным ММГ, рака шейки матки по данным цитологического исследования мазков с экзо- и эндоцервикса - </a:t>
            </a: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направить на консультацию врачом-онкологом</a:t>
            </a:r>
          </a:p>
          <a:p>
            <a:pPr marL="361950" indent="-180975">
              <a:spcBef>
                <a:spcPts val="200"/>
              </a:spcBef>
              <a:buClr>
                <a:srgbClr val="EC594E"/>
              </a:buClr>
              <a:buFont typeface="Wingdings" panose="05000000000000000000" pitchFamily="2" charset="2"/>
              <a:buChar char="§"/>
            </a:pPr>
            <a:r>
              <a:rPr lang="ru-RU" sz="1150" b="1" i="1" dirty="0">
                <a:latin typeface="Arial" panose="020B0604020202020204" pitchFamily="34" charset="0"/>
                <a:cs typeface="Arial" panose="020B0604020202020204" pitchFamily="34" charset="0"/>
              </a:rPr>
              <a:t>Направить на дополнительное обследование, не входящее</a:t>
            </a:r>
            <a:br>
              <a:rPr lang="ru-RU" sz="115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50" b="1" i="1" dirty="0">
                <a:latin typeface="Arial" panose="020B0604020202020204" pitchFamily="34" charset="0"/>
                <a:cs typeface="Arial" panose="020B0604020202020204" pitchFamily="34" charset="0"/>
              </a:rPr>
              <a:t>в объем ДРЗ </a:t>
            </a:r>
            <a:r>
              <a:rPr lang="ru-RU" sz="1150" i="1" dirty="0">
                <a:latin typeface="Arial" panose="020B0604020202020204" pitchFamily="34" charset="0"/>
                <a:cs typeface="Arial" panose="020B0604020202020204" pitchFamily="34" charset="0"/>
              </a:rPr>
              <a:t>при подозрении на онкологические заболевания,</a:t>
            </a:r>
            <a:br>
              <a:rPr lang="ru-RU" sz="115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50" i="1" dirty="0">
                <a:latin typeface="Arial" panose="020B0604020202020204" pitchFamily="34" charset="0"/>
                <a:cs typeface="Arial" panose="020B0604020202020204" pitchFamily="34" charset="0"/>
              </a:rPr>
              <a:t>а также для получения специализированной, в т. ч. высокотехнологичной, медицинской помощи, на санаторно-курортное лечение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55213" y="4522661"/>
            <a:ext cx="3972868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500"/>
              </a:spcBef>
              <a:buClr>
                <a:srgbClr val="EC594E"/>
              </a:buClr>
              <a:buFont typeface="Wingdings" panose="05000000000000000000" pitchFamily="2" charset="2"/>
              <a:buChar char="§"/>
            </a:pP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при ожирении, гирсутизме и других признаках гиперандрогении, подозрении на наличие эндокринных заболеваний — </a:t>
            </a: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на консультацию врачом-эндокринологом</a:t>
            </a:r>
          </a:p>
          <a:p>
            <a:pPr marL="171450" indent="-171450">
              <a:spcBef>
                <a:spcPts val="500"/>
              </a:spcBef>
              <a:buClr>
                <a:srgbClr val="EC594E"/>
              </a:buClr>
              <a:buFont typeface="Wingdings" panose="05000000000000000000" pitchFamily="2" charset="2"/>
              <a:buChar char="§"/>
            </a:pP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при наличии акне и аллопеции —</a:t>
            </a:r>
            <a:b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на консультацию врачом-</a:t>
            </a:r>
            <a:r>
              <a:rPr lang="ru-RU" sz="1150" b="1" dirty="0" err="1">
                <a:latin typeface="Arial" panose="020B0604020202020204" pitchFamily="34" charset="0"/>
                <a:cs typeface="Arial" panose="020B0604020202020204" pitchFamily="34" charset="0"/>
              </a:rPr>
              <a:t>дерматовенерологом</a:t>
            </a:r>
            <a:endParaRPr lang="ru-RU" sz="11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ts val="500"/>
              </a:spcBef>
              <a:buClr>
                <a:srgbClr val="EC594E"/>
              </a:buClr>
              <a:buFont typeface="Wingdings" panose="05000000000000000000" pitchFamily="2" charset="2"/>
              <a:buChar char="§"/>
            </a:pP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при выявлении ЗППП </a:t>
            </a: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рекомендована </a:t>
            </a:r>
            <a:b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консультация врачом-</a:t>
            </a:r>
            <a:r>
              <a:rPr lang="ru-RU" sz="1150" b="1" dirty="0" err="1">
                <a:latin typeface="Arial" panose="020B0604020202020204" pitchFamily="34" charset="0"/>
                <a:cs typeface="Arial" panose="020B0604020202020204" pitchFamily="34" charset="0"/>
              </a:rPr>
              <a:t>дерматовенерологом</a:t>
            </a:r>
            <a:endParaRPr lang="ru-RU" sz="11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ts val="500"/>
              </a:spcBef>
              <a:buClr>
                <a:srgbClr val="EC594E"/>
              </a:buClr>
              <a:buFont typeface="Wingdings" panose="05000000000000000000" pitchFamily="2" charset="2"/>
              <a:buChar char="§"/>
            </a:pPr>
            <a:r>
              <a:rPr lang="ru-RU" sz="1150" dirty="0">
                <a:latin typeface="Arial" panose="020B0604020202020204" pitchFamily="34" charset="0"/>
                <a:cs typeface="Arial" panose="020B0604020202020204" pitchFamily="34" charset="0"/>
              </a:rPr>
              <a:t>- при недостаточной или избыточной массе тела, при выявлении вредных привычек, хронических соматических заболеваний по данным анкетирования (факторов риска нарушения репродуктивной функции) - </a:t>
            </a:r>
            <a:r>
              <a:rPr lang="ru-RU" sz="1150" b="1" dirty="0">
                <a:latin typeface="Arial" panose="020B0604020202020204" pitchFamily="34" charset="0"/>
                <a:cs typeface="Arial" panose="020B0604020202020204" pitchFamily="34" charset="0"/>
              </a:rPr>
              <a:t>на консультацию врачом-терапевтом/ врачом по медицинской профилактике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950514" y="5868918"/>
            <a:ext cx="362913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0005E56D-0D93-32E6-E231-3E3D68848C57}"/>
              </a:ext>
            </a:extLst>
          </p:cNvPr>
          <p:cNvCxnSpPr>
            <a:cxnSpLocks/>
          </p:cNvCxnSpPr>
          <p:nvPr/>
        </p:nvCxnSpPr>
        <p:spPr>
          <a:xfrm>
            <a:off x="10632" y="2188087"/>
            <a:ext cx="10691813" cy="0"/>
          </a:xfrm>
          <a:prstGeom prst="line">
            <a:avLst/>
          </a:prstGeom>
          <a:ln w="28575">
            <a:solidFill>
              <a:srgbClr val="EC59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010B5F43-5960-3D1C-747D-C04960999E54}"/>
              </a:ext>
            </a:extLst>
          </p:cNvPr>
          <p:cNvCxnSpPr>
            <a:cxnSpLocks/>
          </p:cNvCxnSpPr>
          <p:nvPr/>
        </p:nvCxnSpPr>
        <p:spPr>
          <a:xfrm>
            <a:off x="4828047" y="2188087"/>
            <a:ext cx="0" cy="5346687"/>
          </a:xfrm>
          <a:prstGeom prst="line">
            <a:avLst/>
          </a:prstGeom>
          <a:ln w="28575">
            <a:solidFill>
              <a:srgbClr val="EC59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172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62B353F2-E2DA-9FA5-9ACC-A6E6E9ED81C3}"/>
              </a:ext>
            </a:extLst>
          </p:cNvPr>
          <p:cNvSpPr/>
          <p:nvPr/>
        </p:nvSpPr>
        <p:spPr>
          <a:xfrm>
            <a:off x="1553608" y="4232934"/>
            <a:ext cx="1584000" cy="2304000"/>
          </a:xfrm>
          <a:prstGeom prst="roundRect">
            <a:avLst>
              <a:gd name="adj" fmla="val 9148"/>
            </a:avLst>
          </a:prstGeom>
          <a:solidFill>
            <a:srgbClr val="E5EBF7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marL="171450" indent="-171450">
              <a:spcAft>
                <a:spcPts val="10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спермограмму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sz="120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</a:t>
            </a:r>
            <a:r>
              <a:rPr lang="ru-RU" sz="120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сследование качества</a:t>
            </a:r>
            <a:br>
              <a:rPr lang="ru-RU" sz="120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20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спермы</a:t>
            </a:r>
            <a:r>
              <a:rPr lang="ru-RU" sz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3F74F39B-F011-6034-0BEC-27C916560E16}"/>
              </a:ext>
            </a:extLst>
          </p:cNvPr>
          <p:cNvSpPr/>
          <p:nvPr/>
        </p:nvSpPr>
        <p:spPr>
          <a:xfrm>
            <a:off x="3280185" y="4232929"/>
            <a:ext cx="1728000" cy="2304000"/>
          </a:xfrm>
          <a:prstGeom prst="roundRect">
            <a:avLst>
              <a:gd name="adj" fmla="val 4525"/>
            </a:avLst>
          </a:prstGeom>
          <a:solidFill>
            <a:srgbClr val="E5EBF7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spcAft>
                <a:spcPts val="10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микроскопическое исследование микрофлоры или проведение лабораторных исследований в целях выявления возбудителей инфекционных заболеваний органов малого таза (ПЦР)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</a:t>
            </a:r>
            <a:endParaRPr lang="ru-RU" sz="1200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8CD180FE-FE1D-2143-262F-568DB7FF95A1}"/>
              </a:ext>
            </a:extLst>
          </p:cNvPr>
          <p:cNvSpPr/>
          <p:nvPr/>
        </p:nvSpPr>
        <p:spPr>
          <a:xfrm>
            <a:off x="5164242" y="4232932"/>
            <a:ext cx="1404000" cy="2304000"/>
          </a:xfrm>
          <a:prstGeom prst="roundRect">
            <a:avLst>
              <a:gd name="adj" fmla="val 5823"/>
            </a:avLst>
          </a:prstGeom>
          <a:solidFill>
            <a:srgbClr val="E5EBF7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marL="171450" indent="-171450">
              <a:spcAft>
                <a:spcPts val="10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20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УЗИ предстательной железы</a:t>
            </a:r>
            <a:br>
              <a:rPr lang="ru-RU" sz="120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20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органов мошонки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A9294E82-F976-81D2-E86D-94103DC100A2}"/>
              </a:ext>
            </a:extLst>
          </p:cNvPr>
          <p:cNvSpPr/>
          <p:nvPr/>
        </p:nvSpPr>
        <p:spPr>
          <a:xfrm>
            <a:off x="8558876" y="4232930"/>
            <a:ext cx="1836000" cy="2304000"/>
          </a:xfrm>
          <a:prstGeom prst="roundRect">
            <a:avLst>
              <a:gd name="adj" fmla="val 5977"/>
            </a:avLst>
          </a:prstGeom>
          <a:solidFill>
            <a:srgbClr val="E5EBF7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marL="171450" indent="-171450">
              <a:spcAft>
                <a:spcPts val="10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20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либо на иные диагностические исследования вне рамок ДРЗ</a:t>
            </a:r>
            <a:br>
              <a:rPr lang="ru-RU" sz="120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20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соответствии</a:t>
            </a:r>
            <a:br>
              <a:rPr lang="ru-RU" sz="120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20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существующими порядками оказания помощи, клиническими рекомендациями и стандартами оказания медицинской помощи </a:t>
            </a: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800CBB42-EC41-CFBE-E8E8-B49BF51C5557}"/>
              </a:ext>
            </a:extLst>
          </p:cNvPr>
          <p:cNvCxnSpPr>
            <a:cxnSpLocks/>
          </p:cNvCxnSpPr>
          <p:nvPr/>
        </p:nvCxnSpPr>
        <p:spPr>
          <a:xfrm>
            <a:off x="-1" y="4065399"/>
            <a:ext cx="10691813" cy="0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трелка: вправо 21">
            <a:extLst>
              <a:ext uri="{FF2B5EF4-FFF2-40B4-BE49-F238E27FC236}">
                <a16:creationId xmlns:a16="http://schemas.microsoft.com/office/drawing/2014/main" id="{C5562D11-4A45-531F-D3AC-023B09CBE095}"/>
              </a:ext>
            </a:extLst>
          </p:cNvPr>
          <p:cNvSpPr/>
          <p:nvPr/>
        </p:nvSpPr>
        <p:spPr>
          <a:xfrm rot="5400000">
            <a:off x="5009362" y="3413040"/>
            <a:ext cx="1476000" cy="396000"/>
          </a:xfrm>
          <a:prstGeom prst="rightArrow">
            <a:avLst>
              <a:gd name="adj1" fmla="val 50000"/>
              <a:gd name="adj2" fmla="val 45915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: вправо 20">
            <a:extLst>
              <a:ext uri="{FF2B5EF4-FFF2-40B4-BE49-F238E27FC236}">
                <a16:creationId xmlns:a16="http://schemas.microsoft.com/office/drawing/2014/main" id="{A9159B61-5174-BEC0-326B-7F7133901FFD}"/>
              </a:ext>
            </a:extLst>
          </p:cNvPr>
          <p:cNvSpPr/>
          <p:nvPr/>
        </p:nvSpPr>
        <p:spPr>
          <a:xfrm rot="5400000">
            <a:off x="3394574" y="3413038"/>
            <a:ext cx="1476000" cy="396000"/>
          </a:xfrm>
          <a:prstGeom prst="rightArrow">
            <a:avLst>
              <a:gd name="adj1" fmla="val 50000"/>
              <a:gd name="adj2" fmla="val 45915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AFFEEE47-A9D0-9FC7-296E-364130208837}"/>
              </a:ext>
            </a:extLst>
          </p:cNvPr>
          <p:cNvSpPr/>
          <p:nvPr/>
        </p:nvSpPr>
        <p:spPr>
          <a:xfrm rot="5400000">
            <a:off x="1755700" y="3413040"/>
            <a:ext cx="1476000" cy="396000"/>
          </a:xfrm>
          <a:prstGeom prst="rightArrow">
            <a:avLst>
              <a:gd name="adj1" fmla="val 50000"/>
              <a:gd name="adj2" fmla="val 45915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3048F96-52AB-1578-88A0-95AEB0985F40}"/>
              </a:ext>
            </a:extLst>
          </p:cNvPr>
          <p:cNvSpPr/>
          <p:nvPr/>
        </p:nvSpPr>
        <p:spPr>
          <a:xfrm>
            <a:off x="-1" y="150726"/>
            <a:ext cx="10691813" cy="11588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Freeform 14">
            <a:extLst>
              <a:ext uri="{FF2B5EF4-FFF2-40B4-BE49-F238E27FC236}">
                <a16:creationId xmlns:a16="http://schemas.microsoft.com/office/drawing/2014/main" id="{54845CBB-A138-25EE-8B45-795FDFA7C10F}"/>
              </a:ext>
            </a:extLst>
          </p:cNvPr>
          <p:cNvSpPr>
            <a:spLocks/>
          </p:cNvSpPr>
          <p:nvPr/>
        </p:nvSpPr>
        <p:spPr bwMode="auto">
          <a:xfrm>
            <a:off x="7844589" y="150726"/>
            <a:ext cx="2847223" cy="1160462"/>
          </a:xfrm>
          <a:custGeom>
            <a:avLst/>
            <a:gdLst>
              <a:gd name="T0" fmla="*/ 0 w 7476"/>
              <a:gd name="T1" fmla="*/ 3217 h 3217"/>
              <a:gd name="T2" fmla="*/ 7476 w 7476"/>
              <a:gd name="T3" fmla="*/ 3217 h 3217"/>
              <a:gd name="T4" fmla="*/ 7476 w 7476"/>
              <a:gd name="T5" fmla="*/ 0 h 3217"/>
              <a:gd name="T6" fmla="*/ 3068 w 7476"/>
              <a:gd name="T7" fmla="*/ 0 h 3217"/>
              <a:gd name="T8" fmla="*/ 3040 w 7476"/>
              <a:gd name="T9" fmla="*/ 13 h 3217"/>
              <a:gd name="T10" fmla="*/ 2786 w 7476"/>
              <a:gd name="T11" fmla="*/ 135 h 3217"/>
              <a:gd name="T12" fmla="*/ 2544 w 7476"/>
              <a:gd name="T13" fmla="*/ 267 h 3217"/>
              <a:gd name="T14" fmla="*/ 2316 w 7476"/>
              <a:gd name="T15" fmla="*/ 402 h 3217"/>
              <a:gd name="T16" fmla="*/ 2100 w 7476"/>
              <a:gd name="T17" fmla="*/ 546 h 3217"/>
              <a:gd name="T18" fmla="*/ 1892 w 7476"/>
              <a:gd name="T19" fmla="*/ 694 h 3217"/>
              <a:gd name="T20" fmla="*/ 1698 w 7476"/>
              <a:gd name="T21" fmla="*/ 847 h 3217"/>
              <a:gd name="T22" fmla="*/ 1511 w 7476"/>
              <a:gd name="T23" fmla="*/ 1003 h 3217"/>
              <a:gd name="T24" fmla="*/ 1334 w 7476"/>
              <a:gd name="T25" fmla="*/ 1168 h 3217"/>
              <a:gd name="T26" fmla="*/ 1168 w 7476"/>
              <a:gd name="T27" fmla="*/ 1338 h 3217"/>
              <a:gd name="T28" fmla="*/ 1012 w 7476"/>
              <a:gd name="T29" fmla="*/ 1511 h 3217"/>
              <a:gd name="T30" fmla="*/ 864 w 7476"/>
              <a:gd name="T31" fmla="*/ 1685 h 3217"/>
              <a:gd name="T32" fmla="*/ 728 w 7476"/>
              <a:gd name="T33" fmla="*/ 1867 h 3217"/>
              <a:gd name="T34" fmla="*/ 597 w 7476"/>
              <a:gd name="T35" fmla="*/ 2053 h 3217"/>
              <a:gd name="T36" fmla="*/ 478 w 7476"/>
              <a:gd name="T37" fmla="*/ 2239 h 3217"/>
              <a:gd name="T38" fmla="*/ 364 w 7476"/>
              <a:gd name="T39" fmla="*/ 2430 h 3217"/>
              <a:gd name="T40" fmla="*/ 262 w 7476"/>
              <a:gd name="T41" fmla="*/ 2625 h 3217"/>
              <a:gd name="T42" fmla="*/ 165 w 7476"/>
              <a:gd name="T43" fmla="*/ 2819 h 3217"/>
              <a:gd name="T44" fmla="*/ 80 w 7476"/>
              <a:gd name="T45" fmla="*/ 3014 h 3217"/>
              <a:gd name="T46" fmla="*/ 0 w 7476"/>
              <a:gd name="T47" fmla="*/ 3217 h 3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476" h="3217">
                <a:moveTo>
                  <a:pt x="0" y="3217"/>
                </a:moveTo>
                <a:lnTo>
                  <a:pt x="7476" y="3217"/>
                </a:lnTo>
                <a:lnTo>
                  <a:pt x="7476" y="0"/>
                </a:lnTo>
                <a:lnTo>
                  <a:pt x="3068" y="0"/>
                </a:lnTo>
                <a:lnTo>
                  <a:pt x="3040" y="13"/>
                </a:lnTo>
                <a:lnTo>
                  <a:pt x="2786" y="135"/>
                </a:lnTo>
                <a:lnTo>
                  <a:pt x="2544" y="267"/>
                </a:lnTo>
                <a:lnTo>
                  <a:pt x="2316" y="402"/>
                </a:lnTo>
                <a:lnTo>
                  <a:pt x="2100" y="546"/>
                </a:lnTo>
                <a:lnTo>
                  <a:pt x="1892" y="694"/>
                </a:lnTo>
                <a:lnTo>
                  <a:pt x="1698" y="847"/>
                </a:lnTo>
                <a:lnTo>
                  <a:pt x="1511" y="1003"/>
                </a:lnTo>
                <a:lnTo>
                  <a:pt x="1334" y="1168"/>
                </a:lnTo>
                <a:lnTo>
                  <a:pt x="1168" y="1338"/>
                </a:lnTo>
                <a:lnTo>
                  <a:pt x="1012" y="1511"/>
                </a:lnTo>
                <a:lnTo>
                  <a:pt x="864" y="1685"/>
                </a:lnTo>
                <a:lnTo>
                  <a:pt x="728" y="1867"/>
                </a:lnTo>
                <a:lnTo>
                  <a:pt x="597" y="2053"/>
                </a:lnTo>
                <a:lnTo>
                  <a:pt x="478" y="2239"/>
                </a:lnTo>
                <a:lnTo>
                  <a:pt x="364" y="2430"/>
                </a:lnTo>
                <a:lnTo>
                  <a:pt x="262" y="2625"/>
                </a:lnTo>
                <a:lnTo>
                  <a:pt x="165" y="2819"/>
                </a:lnTo>
                <a:lnTo>
                  <a:pt x="80" y="3014"/>
                </a:lnTo>
                <a:lnTo>
                  <a:pt x="0" y="321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F52C94-64A2-4D24-E984-81CCB539A3A8}"/>
              </a:ext>
            </a:extLst>
          </p:cNvPr>
          <p:cNvSpPr txBox="1"/>
          <p:nvPr/>
        </p:nvSpPr>
        <p:spPr>
          <a:xfrm>
            <a:off x="177425" y="170825"/>
            <a:ext cx="828077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ПЕРЕЧЕНЬ ИССЛЕДОВАНИЙ И ИНЫХ МЕДИЦИНСКИХ ВМЕШАТЕЛЬСТВ,</a:t>
            </a:r>
            <a:b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проводимых в рамках диспансеризации</a:t>
            </a:r>
            <a:b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взрослого населения репродуктивного возраста </a:t>
            </a:r>
            <a:b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ОЦЕНКЕ РЕПРОДУКТИВНОГО ЗДОРОВЬЯ (ДРЗ)</a:t>
            </a:r>
            <a:endParaRPr lang="ru-RU" sz="1700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C7891ED3-8CBD-7C5D-1890-555AB8AD3043}"/>
              </a:ext>
            </a:extLst>
          </p:cNvPr>
          <p:cNvSpPr/>
          <p:nvPr/>
        </p:nvSpPr>
        <p:spPr>
          <a:xfrm>
            <a:off x="369936" y="1441890"/>
            <a:ext cx="972152" cy="38183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sz="2200" b="1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F5A37000-F67D-455C-D863-135712405058}"/>
              </a:ext>
            </a:extLst>
          </p:cNvPr>
          <p:cNvSpPr/>
          <p:nvPr/>
        </p:nvSpPr>
        <p:spPr>
          <a:xfrm>
            <a:off x="1568365" y="1428170"/>
            <a:ext cx="8826511" cy="468000"/>
          </a:xfrm>
          <a:prstGeom prst="roundRect">
            <a:avLst>
              <a:gd name="adj" fmla="val 7522"/>
            </a:avLst>
          </a:prstGeom>
          <a:solidFill>
            <a:srgbClr val="C9D7ED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1813"/>
            <a:r>
              <a:rPr lang="ru-RU" sz="115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ПРИЕМ (ОСМОТР) ВРАЧОМ-УРОЛОГОМ (при его отсутствии — врачом-хирургом, прошедшим подготовку</a:t>
            </a:r>
            <a:br>
              <a:rPr lang="ru-RU" sz="115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15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вопросам репродуктивного здоровья у мужчин), включающий:</a:t>
            </a:r>
            <a:endParaRPr lang="ru-RU" sz="115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6914A6DC-E21D-F5C2-81C5-4E71FE6CC40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447"/>
          <a:stretch/>
        </p:blipFill>
        <p:spPr>
          <a:xfrm>
            <a:off x="9470988" y="217831"/>
            <a:ext cx="1029166" cy="1066242"/>
          </a:xfrm>
          <a:prstGeom prst="rect">
            <a:avLst/>
          </a:prstGeom>
        </p:spPr>
      </p:pic>
      <p:sp>
        <p:nvSpPr>
          <p:cNvPr id="45" name="Прямоугольник: скругленные углы 44">
            <a:extLst>
              <a:ext uri="{FF2B5EF4-FFF2-40B4-BE49-F238E27FC236}">
                <a16:creationId xmlns:a16="http://schemas.microsoft.com/office/drawing/2014/main" id="{E0E07687-1490-4B96-FF67-6168DA6DAD99}"/>
              </a:ext>
            </a:extLst>
          </p:cNvPr>
          <p:cNvSpPr/>
          <p:nvPr/>
        </p:nvSpPr>
        <p:spPr>
          <a:xfrm>
            <a:off x="1568366" y="2007676"/>
            <a:ext cx="8834792" cy="324000"/>
          </a:xfrm>
          <a:prstGeom prst="roundRect">
            <a:avLst>
              <a:gd name="adj" fmla="val 23801"/>
            </a:avLst>
          </a:prstGeom>
          <a:solidFill>
            <a:srgbClr val="E5EBF7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lnSpc>
                <a:spcPct val="90000"/>
              </a:lnSpc>
              <a:spcAft>
                <a:spcPts val="10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15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Анализ анкетирования </a:t>
            </a:r>
            <a:r>
              <a:rPr lang="ru-RU" sz="11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(анкета для заполнение выдается средним медицинским персоналом  или иным медицинским работником)</a:t>
            </a:r>
          </a:p>
        </p:txBody>
      </p:sp>
      <p:sp>
        <p:nvSpPr>
          <p:cNvPr id="61" name="Овал 60">
            <a:extLst>
              <a:ext uri="{FF2B5EF4-FFF2-40B4-BE49-F238E27FC236}">
                <a16:creationId xmlns:a16="http://schemas.microsoft.com/office/drawing/2014/main" id="{5EE8661D-B3FE-93E2-0B84-1D303238FD97}"/>
              </a:ext>
            </a:extLst>
          </p:cNvPr>
          <p:cNvSpPr/>
          <p:nvPr/>
        </p:nvSpPr>
        <p:spPr>
          <a:xfrm>
            <a:off x="1693583" y="1478210"/>
            <a:ext cx="360000" cy="36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►</a:t>
            </a:r>
            <a:endParaRPr lang="ru-RU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329D3B5-196F-8FD8-F5A6-E81D6E384B04}"/>
              </a:ext>
            </a:extLst>
          </p:cNvPr>
          <p:cNvSpPr txBox="1"/>
          <p:nvPr/>
        </p:nvSpPr>
        <p:spPr>
          <a:xfrm>
            <a:off x="137920" y="5140409"/>
            <a:ext cx="1417921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300" b="1" i="1">
                <a:solidFill>
                  <a:srgbClr val="BC55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sz="1300" b="1" i="1">
                <a:solidFill>
                  <a:srgbClr val="BC55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наличии</a:t>
            </a:r>
            <a:br>
              <a:rPr lang="ru-RU" sz="1300" b="1" i="1">
                <a:solidFill>
                  <a:srgbClr val="BC55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300" b="1" i="1">
                <a:solidFill>
                  <a:srgbClr val="BC55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показаний</a:t>
            </a:r>
            <a:r>
              <a:rPr lang="en-US" sz="1300" b="1" i="1">
                <a:solidFill>
                  <a:srgbClr val="BC55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ru-RU" sz="1300" b="1">
              <a:solidFill>
                <a:srgbClr val="BC55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id="{D87A2E6C-A545-E6A7-FD8F-E7D9D7130000}"/>
              </a:ext>
            </a:extLst>
          </p:cNvPr>
          <p:cNvSpPr/>
          <p:nvPr/>
        </p:nvSpPr>
        <p:spPr>
          <a:xfrm>
            <a:off x="369936" y="4781291"/>
            <a:ext cx="972152" cy="38183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sz="2200" b="1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122EE6B5-984E-6B6A-9138-174C108C87E1}"/>
              </a:ext>
            </a:extLst>
          </p:cNvPr>
          <p:cNvSpPr/>
          <p:nvPr/>
        </p:nvSpPr>
        <p:spPr>
          <a:xfrm>
            <a:off x="1568367" y="3055926"/>
            <a:ext cx="1568677" cy="540000"/>
          </a:xfrm>
          <a:prstGeom prst="roundRect">
            <a:avLst>
              <a:gd name="adj" fmla="val 14986"/>
            </a:avLst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  <a:buClr>
                <a:schemeClr val="accent1">
                  <a:lumMod val="75000"/>
                </a:schemeClr>
              </a:buClr>
            </a:pPr>
            <a:r>
              <a:rPr lang="ru-RU" sz="1150" i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Ответ «ДА» на вопросы № 1, 3-6, 11, 14-17, 19-22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6421629A-704F-F70B-ED8D-6F5E566D0EC7}"/>
              </a:ext>
            </a:extLst>
          </p:cNvPr>
          <p:cNvSpPr/>
          <p:nvPr/>
        </p:nvSpPr>
        <p:spPr>
          <a:xfrm>
            <a:off x="3280185" y="3055925"/>
            <a:ext cx="1722635" cy="540000"/>
          </a:xfrm>
          <a:prstGeom prst="roundRect">
            <a:avLst>
              <a:gd name="adj" fmla="val 14986"/>
            </a:avLst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  <a:buClr>
                <a:schemeClr val="accent1">
                  <a:lumMod val="75000"/>
                </a:schemeClr>
              </a:buClr>
            </a:pPr>
            <a:r>
              <a:rPr lang="ru-RU" sz="1150" i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Ответ «ДА»</a:t>
            </a:r>
            <a:br>
              <a:rPr lang="ru-RU" sz="1150" i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150" i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</a:t>
            </a:r>
            <a:r>
              <a:rPr lang="ru-RU" sz="1150" i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вопросы</a:t>
            </a:r>
            <a:br>
              <a:rPr lang="ru-RU" sz="1150" i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150" i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№ 3, 7, 9, 10, 14</a:t>
            </a:r>
            <a:r>
              <a:rPr lang="ru-RU" sz="1150" i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ru-RU" sz="1150" i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 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422309F1-D6C9-43DE-25EA-41E95D51A142}"/>
              </a:ext>
            </a:extLst>
          </p:cNvPr>
          <p:cNvSpPr/>
          <p:nvPr/>
        </p:nvSpPr>
        <p:spPr>
          <a:xfrm>
            <a:off x="5164242" y="3055925"/>
            <a:ext cx="1404000" cy="540000"/>
          </a:xfrm>
          <a:prstGeom prst="roundRect">
            <a:avLst>
              <a:gd name="adj" fmla="val 14986"/>
            </a:avLst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  <a:buClr>
                <a:schemeClr val="accent1">
                  <a:lumMod val="75000"/>
                </a:schemeClr>
              </a:buClr>
            </a:pPr>
            <a:r>
              <a:rPr lang="ru-RU" sz="1150" i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Ответ «ДА»</a:t>
            </a:r>
            <a:br>
              <a:rPr lang="ru-RU" sz="1150" i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150" i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вопросы № 5, </a:t>
            </a:r>
            <a:br>
              <a:rPr lang="ru-RU" sz="1150" i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150" i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7 - 10, 11, 14 19</a:t>
            </a:r>
          </a:p>
        </p:txBody>
      </p:sp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id="{D1102DE4-316C-21A1-77C0-FF0FEFCFFFC9}"/>
              </a:ext>
            </a:extLst>
          </p:cNvPr>
          <p:cNvSpPr/>
          <p:nvPr/>
        </p:nvSpPr>
        <p:spPr>
          <a:xfrm>
            <a:off x="426729" y="6656542"/>
            <a:ext cx="9968147" cy="432000"/>
          </a:xfrm>
          <a:prstGeom prst="roundRect">
            <a:avLst>
              <a:gd name="adj" fmla="val 7522"/>
            </a:avLst>
          </a:prstGeom>
          <a:solidFill>
            <a:srgbClr val="C9D7ED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/>
            <a:r>
              <a:rPr lang="ru-RU" sz="12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ПОВТОРНЫЙ ПРИЕМ (ОСМОТР) ВРАЧОМ-УРОЛОГОМ (врачом-хирургом, прошедшим подготовку по вопросам репродуктивного здоровья у мужчин)</a:t>
            </a:r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232D2EDE-3C9A-6978-09EE-D42654161349}"/>
              </a:ext>
            </a:extLst>
          </p:cNvPr>
          <p:cNvSpPr/>
          <p:nvPr/>
        </p:nvSpPr>
        <p:spPr>
          <a:xfrm>
            <a:off x="547051" y="6706582"/>
            <a:ext cx="360000" cy="36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►</a:t>
            </a:r>
            <a:endParaRPr lang="ru-RU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1112" y="7113662"/>
            <a:ext cx="103655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</a:t>
            </a:r>
            <a: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ДНК возбудителей инфекции, передаваемые половым путем (</a:t>
            </a:r>
            <a:r>
              <a:rPr lang="en-US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Mycoplasma </a:t>
            </a:r>
            <a:r>
              <a:rPr lang="en-US" sz="8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hominis</a:t>
            </a:r>
            <a: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800" i="1" dirty="0" err="1"/>
              <a:t>Ureaplasma</a:t>
            </a:r>
            <a:r>
              <a:rPr lang="ru-RU" sz="800" i="1" dirty="0"/>
              <a:t> </a:t>
            </a:r>
            <a:r>
              <a:rPr lang="ru-RU" sz="800" i="1" dirty="0" err="1"/>
              <a:t>spp</a:t>
            </a:r>
            <a:r>
              <a:rPr lang="ru-RU" sz="800" i="1" dirty="0"/>
              <a:t>., </a:t>
            </a:r>
            <a:r>
              <a:rPr lang="ru-RU" sz="800" i="1" dirty="0" err="1"/>
              <a:t>Candida</a:t>
            </a:r>
            <a:r>
              <a:rPr lang="ru-RU" sz="800" i="1" dirty="0"/>
              <a:t> </a:t>
            </a:r>
            <a:r>
              <a:rPr lang="ru-RU" sz="800" i="1" dirty="0" err="1"/>
              <a:t>spp</a:t>
            </a:r>
            <a:r>
              <a:rPr lang="ru-RU" sz="800" i="1" dirty="0"/>
              <a:t>., </a:t>
            </a:r>
            <a:r>
              <a:rPr lang="ru-RU" sz="800" i="1" dirty="0" err="1"/>
              <a:t>Chlamydia</a:t>
            </a:r>
            <a:r>
              <a:rPr lang="ru-RU" sz="800" i="1" dirty="0"/>
              <a:t> </a:t>
            </a:r>
            <a:r>
              <a:rPr lang="ru-RU" sz="800" i="1" dirty="0" err="1"/>
              <a:t>trachomatis</a:t>
            </a:r>
            <a:r>
              <a:rPr lang="ru-RU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в отделяемом мужских мочеполовых органов (моча, уретральное отделяемое, секрет предстательной железы, семенной жидкости), методом ПЦР (качественный и количественный метод)</a:t>
            </a:r>
            <a:endParaRPr lang="ru-RU" sz="800" i="1" dirty="0"/>
          </a:p>
        </p:txBody>
      </p:sp>
      <p:sp>
        <p:nvSpPr>
          <p:cNvPr id="34" name="Прямоугольник: скругленные углы 16">
            <a:extLst>
              <a:ext uri="{FF2B5EF4-FFF2-40B4-BE49-F238E27FC236}">
                <a16:creationId xmlns:a16="http://schemas.microsoft.com/office/drawing/2014/main" id="{A9294E82-F976-81D2-E86D-94103DC100A2}"/>
              </a:ext>
            </a:extLst>
          </p:cNvPr>
          <p:cNvSpPr/>
          <p:nvPr/>
        </p:nvSpPr>
        <p:spPr>
          <a:xfrm>
            <a:off x="6717559" y="4229569"/>
            <a:ext cx="1692000" cy="2304000"/>
          </a:xfrm>
          <a:prstGeom prst="roundRect">
            <a:avLst>
              <a:gd name="adj" fmla="val 5977"/>
            </a:avLst>
          </a:prstGeom>
          <a:solidFill>
            <a:srgbClr val="E5EBF7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marL="171450" indent="-171450">
              <a:spcAft>
                <a:spcPts val="10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микроскопическое исследование отделяемого мочеполовых органов (мочи, уретрального отделяемого, секрета предстательной железы, семенной жидкости)</a:t>
            </a:r>
          </a:p>
        </p:txBody>
      </p:sp>
      <p:sp>
        <p:nvSpPr>
          <p:cNvPr id="35" name="Стрелка: вправо 25">
            <a:extLst>
              <a:ext uri="{FF2B5EF4-FFF2-40B4-BE49-F238E27FC236}">
                <a16:creationId xmlns:a16="http://schemas.microsoft.com/office/drawing/2014/main" id="{FFE91D57-A81B-2E33-2086-07DDC1551FA9}"/>
              </a:ext>
            </a:extLst>
          </p:cNvPr>
          <p:cNvSpPr/>
          <p:nvPr/>
        </p:nvSpPr>
        <p:spPr>
          <a:xfrm rot="5400000">
            <a:off x="8710907" y="3413040"/>
            <a:ext cx="1476000" cy="396000"/>
          </a:xfrm>
          <a:prstGeom prst="rightArrow">
            <a:avLst>
              <a:gd name="adj1" fmla="val 50000"/>
              <a:gd name="adj2" fmla="val 45915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: вправо 25">
            <a:extLst>
              <a:ext uri="{FF2B5EF4-FFF2-40B4-BE49-F238E27FC236}">
                <a16:creationId xmlns:a16="http://schemas.microsoft.com/office/drawing/2014/main" id="{FFE91D57-A81B-2E33-2086-07DDC1551FA9}"/>
              </a:ext>
            </a:extLst>
          </p:cNvPr>
          <p:cNvSpPr/>
          <p:nvPr/>
        </p:nvSpPr>
        <p:spPr>
          <a:xfrm rot="5400000">
            <a:off x="7207935" y="3413040"/>
            <a:ext cx="1476000" cy="396000"/>
          </a:xfrm>
          <a:prstGeom prst="rightArrow">
            <a:avLst>
              <a:gd name="adj1" fmla="val 50000"/>
              <a:gd name="adj2" fmla="val 45915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: скругленные углы 31">
            <a:extLst>
              <a:ext uri="{FF2B5EF4-FFF2-40B4-BE49-F238E27FC236}">
                <a16:creationId xmlns:a16="http://schemas.microsoft.com/office/drawing/2014/main" id="{00518A9D-75D3-9515-58CE-8680023E2099}"/>
              </a:ext>
            </a:extLst>
          </p:cNvPr>
          <p:cNvSpPr/>
          <p:nvPr/>
        </p:nvSpPr>
        <p:spPr>
          <a:xfrm>
            <a:off x="2500464" y="3726850"/>
            <a:ext cx="6963700" cy="180000"/>
          </a:xfrm>
          <a:prstGeom prst="roundRect">
            <a:avLst>
              <a:gd name="adj" fmla="val 11605"/>
            </a:avLst>
          </a:prstGeom>
          <a:solidFill>
            <a:srgbClr val="E2E9F6"/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200" b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ПАЦИЕНТ НАПРАВЛЯЕТСЯ</a:t>
            </a:r>
            <a:endParaRPr lang="ru-RU" sz="12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C3EE4382-118A-FADD-8E5F-6C2DC989A8BE}"/>
              </a:ext>
            </a:extLst>
          </p:cNvPr>
          <p:cNvSpPr/>
          <p:nvPr/>
        </p:nvSpPr>
        <p:spPr>
          <a:xfrm>
            <a:off x="1568366" y="2459557"/>
            <a:ext cx="8826510" cy="468000"/>
          </a:xfrm>
          <a:prstGeom prst="roundRect">
            <a:avLst>
              <a:gd name="adj" fmla="val 11605"/>
            </a:avLst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Если во время осмотра и сбора анамнеза возникает</a:t>
            </a:r>
            <a:br>
              <a:rPr lang="ru-RU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200" b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предположение о наличии заболеваний или состояний, не упомянутых в анамнестической анкете,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98736D-3DA7-84E9-CB4D-395099485694}"/>
              </a:ext>
            </a:extLst>
          </p:cNvPr>
          <p:cNvSpPr txBox="1"/>
          <p:nvPr/>
        </p:nvSpPr>
        <p:spPr>
          <a:xfrm>
            <a:off x="7911067" y="920161"/>
            <a:ext cx="170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МУЖЧИНЫ</a:t>
            </a:r>
            <a:endParaRPr lang="ru-RU" sz="200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671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3048F96-52AB-1578-88A0-95AEB0985F40}"/>
              </a:ext>
            </a:extLst>
          </p:cNvPr>
          <p:cNvSpPr/>
          <p:nvPr/>
        </p:nvSpPr>
        <p:spPr>
          <a:xfrm>
            <a:off x="-1" y="150726"/>
            <a:ext cx="10691813" cy="11588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Freeform 14">
            <a:extLst>
              <a:ext uri="{FF2B5EF4-FFF2-40B4-BE49-F238E27FC236}">
                <a16:creationId xmlns:a16="http://schemas.microsoft.com/office/drawing/2014/main" id="{54845CBB-A138-25EE-8B45-795FDFA7C10F}"/>
              </a:ext>
            </a:extLst>
          </p:cNvPr>
          <p:cNvSpPr>
            <a:spLocks/>
          </p:cNvSpPr>
          <p:nvPr/>
        </p:nvSpPr>
        <p:spPr bwMode="auto">
          <a:xfrm>
            <a:off x="7844589" y="150726"/>
            <a:ext cx="2847223" cy="1160462"/>
          </a:xfrm>
          <a:custGeom>
            <a:avLst/>
            <a:gdLst>
              <a:gd name="T0" fmla="*/ 0 w 7476"/>
              <a:gd name="T1" fmla="*/ 3217 h 3217"/>
              <a:gd name="T2" fmla="*/ 7476 w 7476"/>
              <a:gd name="T3" fmla="*/ 3217 h 3217"/>
              <a:gd name="T4" fmla="*/ 7476 w 7476"/>
              <a:gd name="T5" fmla="*/ 0 h 3217"/>
              <a:gd name="T6" fmla="*/ 3068 w 7476"/>
              <a:gd name="T7" fmla="*/ 0 h 3217"/>
              <a:gd name="T8" fmla="*/ 3040 w 7476"/>
              <a:gd name="T9" fmla="*/ 13 h 3217"/>
              <a:gd name="T10" fmla="*/ 2786 w 7476"/>
              <a:gd name="T11" fmla="*/ 135 h 3217"/>
              <a:gd name="T12" fmla="*/ 2544 w 7476"/>
              <a:gd name="T13" fmla="*/ 267 h 3217"/>
              <a:gd name="T14" fmla="*/ 2316 w 7476"/>
              <a:gd name="T15" fmla="*/ 402 h 3217"/>
              <a:gd name="T16" fmla="*/ 2100 w 7476"/>
              <a:gd name="T17" fmla="*/ 546 h 3217"/>
              <a:gd name="T18" fmla="*/ 1892 w 7476"/>
              <a:gd name="T19" fmla="*/ 694 h 3217"/>
              <a:gd name="T20" fmla="*/ 1698 w 7476"/>
              <a:gd name="T21" fmla="*/ 847 h 3217"/>
              <a:gd name="T22" fmla="*/ 1511 w 7476"/>
              <a:gd name="T23" fmla="*/ 1003 h 3217"/>
              <a:gd name="T24" fmla="*/ 1334 w 7476"/>
              <a:gd name="T25" fmla="*/ 1168 h 3217"/>
              <a:gd name="T26" fmla="*/ 1168 w 7476"/>
              <a:gd name="T27" fmla="*/ 1338 h 3217"/>
              <a:gd name="T28" fmla="*/ 1012 w 7476"/>
              <a:gd name="T29" fmla="*/ 1511 h 3217"/>
              <a:gd name="T30" fmla="*/ 864 w 7476"/>
              <a:gd name="T31" fmla="*/ 1685 h 3217"/>
              <a:gd name="T32" fmla="*/ 728 w 7476"/>
              <a:gd name="T33" fmla="*/ 1867 h 3217"/>
              <a:gd name="T34" fmla="*/ 597 w 7476"/>
              <a:gd name="T35" fmla="*/ 2053 h 3217"/>
              <a:gd name="T36" fmla="*/ 478 w 7476"/>
              <a:gd name="T37" fmla="*/ 2239 h 3217"/>
              <a:gd name="T38" fmla="*/ 364 w 7476"/>
              <a:gd name="T39" fmla="*/ 2430 h 3217"/>
              <a:gd name="T40" fmla="*/ 262 w 7476"/>
              <a:gd name="T41" fmla="*/ 2625 h 3217"/>
              <a:gd name="T42" fmla="*/ 165 w 7476"/>
              <a:gd name="T43" fmla="*/ 2819 h 3217"/>
              <a:gd name="T44" fmla="*/ 80 w 7476"/>
              <a:gd name="T45" fmla="*/ 3014 h 3217"/>
              <a:gd name="T46" fmla="*/ 0 w 7476"/>
              <a:gd name="T47" fmla="*/ 3217 h 3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476" h="3217">
                <a:moveTo>
                  <a:pt x="0" y="3217"/>
                </a:moveTo>
                <a:lnTo>
                  <a:pt x="7476" y="3217"/>
                </a:lnTo>
                <a:lnTo>
                  <a:pt x="7476" y="0"/>
                </a:lnTo>
                <a:lnTo>
                  <a:pt x="3068" y="0"/>
                </a:lnTo>
                <a:lnTo>
                  <a:pt x="3040" y="13"/>
                </a:lnTo>
                <a:lnTo>
                  <a:pt x="2786" y="135"/>
                </a:lnTo>
                <a:lnTo>
                  <a:pt x="2544" y="267"/>
                </a:lnTo>
                <a:lnTo>
                  <a:pt x="2316" y="402"/>
                </a:lnTo>
                <a:lnTo>
                  <a:pt x="2100" y="546"/>
                </a:lnTo>
                <a:lnTo>
                  <a:pt x="1892" y="694"/>
                </a:lnTo>
                <a:lnTo>
                  <a:pt x="1698" y="847"/>
                </a:lnTo>
                <a:lnTo>
                  <a:pt x="1511" y="1003"/>
                </a:lnTo>
                <a:lnTo>
                  <a:pt x="1334" y="1168"/>
                </a:lnTo>
                <a:lnTo>
                  <a:pt x="1168" y="1338"/>
                </a:lnTo>
                <a:lnTo>
                  <a:pt x="1012" y="1511"/>
                </a:lnTo>
                <a:lnTo>
                  <a:pt x="864" y="1685"/>
                </a:lnTo>
                <a:lnTo>
                  <a:pt x="728" y="1867"/>
                </a:lnTo>
                <a:lnTo>
                  <a:pt x="597" y="2053"/>
                </a:lnTo>
                <a:lnTo>
                  <a:pt x="478" y="2239"/>
                </a:lnTo>
                <a:lnTo>
                  <a:pt x="364" y="2430"/>
                </a:lnTo>
                <a:lnTo>
                  <a:pt x="262" y="2625"/>
                </a:lnTo>
                <a:lnTo>
                  <a:pt x="165" y="2819"/>
                </a:lnTo>
                <a:lnTo>
                  <a:pt x="80" y="3014"/>
                </a:lnTo>
                <a:lnTo>
                  <a:pt x="0" y="321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F52C94-64A2-4D24-E984-81CCB539A3A8}"/>
              </a:ext>
            </a:extLst>
          </p:cNvPr>
          <p:cNvSpPr txBox="1"/>
          <p:nvPr/>
        </p:nvSpPr>
        <p:spPr>
          <a:xfrm>
            <a:off x="177425" y="170825"/>
            <a:ext cx="828077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ПЕРЕЧЕНЬ ИССЛЕДОВАНИЙ И ИНЫХ МЕДИЦИНСКИХ ВМЕШАТЕЛЬСТВ,</a:t>
            </a:r>
            <a:b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проводимых в рамках диспансеризации</a:t>
            </a:r>
            <a:b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взрослого населения репродуктивного возраста </a:t>
            </a:r>
            <a:b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ОЦЕНКЕ РЕПРОДУКТИВНОГО ЗДОРОВЬЯ (ДРЗ)</a:t>
            </a:r>
            <a:endParaRPr lang="ru-RU" sz="1700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6914A6DC-E21D-F5C2-81C5-4E71FE6CC40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447"/>
          <a:stretch/>
        </p:blipFill>
        <p:spPr>
          <a:xfrm>
            <a:off x="9470988" y="217831"/>
            <a:ext cx="1029166" cy="1066242"/>
          </a:xfrm>
          <a:prstGeom prst="rect">
            <a:avLst/>
          </a:prstGeom>
        </p:spPr>
      </p:pic>
      <p:sp>
        <p:nvSpPr>
          <p:cNvPr id="48" name="Прямоугольник 47"/>
          <p:cNvSpPr/>
          <p:nvPr/>
        </p:nvSpPr>
        <p:spPr>
          <a:xfrm>
            <a:off x="250271" y="5249150"/>
            <a:ext cx="5059048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течение 6 мес.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направить на консультацию врачом-урологом</a:t>
            </a:r>
            <a:b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для дообследования и устранения факторов риска</a:t>
            </a:r>
          </a:p>
          <a:p>
            <a:pPr marL="171450" indent="-171450"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При ожирении (ИМТ - 30-40) или избыточной массе тела</a:t>
            </a:r>
            <a:b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(ИМТ - 25-29,9/ окружность талии более 102 см)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направить</a:t>
            </a:r>
            <a:b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на углубленное профилактическое консультирование и дальнейшее диспансерное наблюдение в кабинет (отделение) медицинской профилактики (далее – КМП/ОМП), Центр здоровья</a:t>
            </a:r>
          </a:p>
          <a:p>
            <a:pPr marL="171450" indent="-171450"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При наличии в анамнезе инфекций, передаваемых половым путем (хламидиоз, трихомониаз, гонорея,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уреаплазменная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микоплазменная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инфекция, вирус папилломы человека) (ответ «Да» на вопрос № 17 анкеты)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направить на углубленное профилактическое консультирование в КМП/ОМП, </a:t>
            </a:r>
            <a:r>
              <a:rPr lang="ru-RU" sz="1100" b="1">
                <a:latin typeface="Arial" panose="020B0604020202020204" pitchFamily="34" charset="0"/>
                <a:cs typeface="Arial" panose="020B0604020202020204" pitchFamily="34" charset="0"/>
              </a:rPr>
              <a:t>Центр здоровья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0AE7CCC-9536-27DC-59F6-228F145E1914}"/>
              </a:ext>
            </a:extLst>
          </p:cNvPr>
          <p:cNvSpPr/>
          <p:nvPr/>
        </p:nvSpPr>
        <p:spPr>
          <a:xfrm>
            <a:off x="2752725" y="1496239"/>
            <a:ext cx="4114801" cy="360000"/>
          </a:xfrm>
          <a:prstGeom prst="roundRect">
            <a:avLst>
              <a:gd name="adj" fmla="val 14766"/>
            </a:avLst>
          </a:prstGeom>
          <a:solidFill>
            <a:srgbClr val="EDF1F9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marL="171450" indent="-171450">
              <a:spcAft>
                <a:spcPts val="10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ru-RU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D425BC6-6A8D-91DE-2F7A-3498F6CEAF6B}"/>
              </a:ext>
            </a:extLst>
          </p:cNvPr>
          <p:cNvSpPr/>
          <p:nvPr/>
        </p:nvSpPr>
        <p:spPr>
          <a:xfrm>
            <a:off x="3296890" y="1531933"/>
            <a:ext cx="33511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/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►	</a:t>
            </a:r>
            <a:r>
              <a:rPr lang="ru-RU" sz="1200" b="1" i="1">
                <a:latin typeface="Arial" panose="020B0604020202020204" pitchFamily="34" charset="0"/>
                <a:cs typeface="Arial" panose="020B0604020202020204" pitchFamily="34" charset="0"/>
              </a:rPr>
              <a:t>Репродуктивно здоровые мужчины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6626587-2B92-6484-9311-25B4DD7C86B3}"/>
              </a:ext>
            </a:extLst>
          </p:cNvPr>
          <p:cNvSpPr/>
          <p:nvPr/>
        </p:nvSpPr>
        <p:spPr>
          <a:xfrm>
            <a:off x="6995914" y="1546420"/>
            <a:ext cx="353043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200" b="1">
                <a:latin typeface="Arial" panose="020B0604020202020204" pitchFamily="34" charset="0"/>
                <a:cs typeface="Arial" panose="020B0604020202020204" pitchFamily="34" charset="0"/>
              </a:rPr>
              <a:t>Проходят ДРЗ в установленном порядке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6EE943D6-3047-E6BC-D451-C89085917EAE}"/>
              </a:ext>
            </a:extLst>
          </p:cNvPr>
          <p:cNvCxnSpPr>
            <a:cxnSpLocks/>
          </p:cNvCxnSpPr>
          <p:nvPr/>
        </p:nvCxnSpPr>
        <p:spPr>
          <a:xfrm>
            <a:off x="10632" y="2043703"/>
            <a:ext cx="10691813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23BE127E-C544-60D9-20AE-672E7C4B9D5A}"/>
              </a:ext>
            </a:extLst>
          </p:cNvPr>
          <p:cNvSpPr/>
          <p:nvPr/>
        </p:nvSpPr>
        <p:spPr>
          <a:xfrm>
            <a:off x="237584" y="1496239"/>
            <a:ext cx="2930918" cy="36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группа здоровья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865B35BB-80EB-17A3-65CB-498E17A19F95}"/>
              </a:ext>
            </a:extLst>
          </p:cNvPr>
          <p:cNvSpPr/>
          <p:nvPr/>
        </p:nvSpPr>
        <p:spPr>
          <a:xfrm>
            <a:off x="311205" y="2333150"/>
            <a:ext cx="4753971" cy="2916000"/>
          </a:xfrm>
          <a:prstGeom prst="roundRect">
            <a:avLst>
              <a:gd name="adj" fmla="val 2195"/>
            </a:avLst>
          </a:prstGeom>
          <a:solidFill>
            <a:srgbClr val="EDF1F9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marL="171450" indent="-171450">
              <a:spcAft>
                <a:spcPts val="10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ru-RU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: скругленные углы 6">
            <a:extLst>
              <a:ext uri="{FF2B5EF4-FFF2-40B4-BE49-F238E27FC236}">
                <a16:creationId xmlns:a16="http://schemas.microsoft.com/office/drawing/2014/main" id="{79C0CA71-9275-5601-7F02-E423633277A7}"/>
              </a:ext>
            </a:extLst>
          </p:cNvPr>
          <p:cNvSpPr/>
          <p:nvPr/>
        </p:nvSpPr>
        <p:spPr>
          <a:xfrm>
            <a:off x="237584" y="2213646"/>
            <a:ext cx="2930918" cy="38183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группа здоровья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9B897EE4-0EF6-EBEB-823F-DEC2109D572E}"/>
              </a:ext>
            </a:extLst>
          </p:cNvPr>
          <p:cNvSpPr/>
          <p:nvPr/>
        </p:nvSpPr>
        <p:spPr>
          <a:xfrm>
            <a:off x="371904" y="2623886"/>
            <a:ext cx="4562684" cy="469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spcBef>
                <a:spcPts val="300"/>
              </a:spcBef>
            </a:pPr>
            <a:r>
              <a:rPr lang="ru-RU" sz="1100" b="1" i="1">
                <a:latin typeface="Arial" panose="020B0604020202020204" pitchFamily="34" charset="0"/>
                <a:cs typeface="Arial" panose="020B0604020202020204" pitchFamily="34" charset="0"/>
              </a:rPr>
              <a:t>► Не установлены заболевания репродуктивной системы,</a:t>
            </a:r>
          </a:p>
          <a:p>
            <a:pPr marL="180975" indent="-180975">
              <a:spcBef>
                <a:spcPts val="300"/>
              </a:spcBef>
            </a:pPr>
            <a:r>
              <a:rPr lang="ru-RU" sz="1100" b="1" i="1">
                <a:latin typeface="Arial" panose="020B0604020202020204" pitchFamily="34" charset="0"/>
                <a:cs typeface="Arial" panose="020B0604020202020204" pitchFamily="34" charset="0"/>
              </a:rPr>
              <a:t>► но имеются факторы риска их развития: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46211" y="3046328"/>
            <a:ext cx="4048995" cy="2157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lvl="0" indent="-87313"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избыточная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масса тела (ИМТ ≥25,0</a:t>
            </a: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) при окружности талии</a:t>
            </a:r>
            <a:b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≥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94 см или ожирение (ИМТ - 30 и более);</a:t>
            </a:r>
          </a:p>
          <a:p>
            <a:pPr marL="87313" lvl="0" indent="-87313"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перенесенные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ранее хламидиоз, трихомониаз, гонорея,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уреаплазменная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микоплазменная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инфекция, вирус папилломы </a:t>
            </a: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человека (вопрос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№ 17);</a:t>
            </a:r>
          </a:p>
          <a:p>
            <a:pPr marL="87313" lvl="0" indent="-87313"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перенесенные простатит, эпидидимит, </a:t>
            </a:r>
            <a:r>
              <a:rPr lang="ru-RU" sz="1000" err="1">
                <a:latin typeface="Arial" panose="020B0604020202020204" pitchFamily="34" charset="0"/>
                <a:cs typeface="Arial" panose="020B0604020202020204" pitchFamily="34" charset="0"/>
              </a:rPr>
              <a:t>эпидидимоорхит</a:t>
            </a: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 (вопросы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№ 15,16);</a:t>
            </a:r>
          </a:p>
          <a:p>
            <a:pPr marL="87313" lvl="0" indent="-87313"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перенесенный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в детстве эпидемический паротит (свинка</a:t>
            </a: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) (вопрос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№ 19);</a:t>
            </a:r>
          </a:p>
          <a:p>
            <a:pPr marL="87313" lvl="0" indent="-87313"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варикоцеле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в анамнезе или в настоящее время, включая состояние после оперативного </a:t>
            </a: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лечения (вопрос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№ 20)</a:t>
            </a:r>
          </a:p>
          <a:p>
            <a:pPr marL="87313" indent="-87313"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заболевания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эндокринной системы (сахарный диабет,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гипо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и гипертиреоз</a:t>
            </a: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) (вопрос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№ 23)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80764334-0857-7CA6-734C-A7D2BCF889EC}"/>
              </a:ext>
            </a:extLst>
          </p:cNvPr>
          <p:cNvSpPr/>
          <p:nvPr/>
        </p:nvSpPr>
        <p:spPr>
          <a:xfrm>
            <a:off x="5603170" y="2333150"/>
            <a:ext cx="4851060" cy="3384000"/>
          </a:xfrm>
          <a:prstGeom prst="roundRect">
            <a:avLst>
              <a:gd name="adj" fmla="val 3062"/>
            </a:avLst>
          </a:prstGeom>
          <a:solidFill>
            <a:srgbClr val="EDF1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marL="180975" indent="-180975">
              <a:buClr>
                <a:srgbClr val="EC594E"/>
              </a:buClr>
              <a:buFont typeface="Wingdings" panose="05000000000000000000" pitchFamily="2" charset="2"/>
              <a:buChar char="ü"/>
            </a:pPr>
            <a:endParaRPr lang="ru-RU" sz="115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: скругленные углы 6">
            <a:extLst>
              <a:ext uri="{FF2B5EF4-FFF2-40B4-BE49-F238E27FC236}">
                <a16:creationId xmlns:a16="http://schemas.microsoft.com/office/drawing/2014/main" id="{F00CF31B-2EF8-09C9-F6AB-0608FC2CD2A2}"/>
              </a:ext>
            </a:extLst>
          </p:cNvPr>
          <p:cNvSpPr/>
          <p:nvPr/>
        </p:nvSpPr>
        <p:spPr>
          <a:xfrm>
            <a:off x="5486361" y="2213646"/>
            <a:ext cx="2930918" cy="38183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группа здоровья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1939B59-C319-A4D6-7994-B274054AAF01}"/>
              </a:ext>
            </a:extLst>
          </p:cNvPr>
          <p:cNvSpPr/>
          <p:nvPr/>
        </p:nvSpPr>
        <p:spPr>
          <a:xfrm>
            <a:off x="5622636" y="2623886"/>
            <a:ext cx="428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spcBef>
                <a:spcPts val="300"/>
              </a:spcBef>
            </a:pPr>
            <a:r>
              <a:rPr lang="ru-RU" sz="1100" b="1" i="1">
                <a:latin typeface="Arial" panose="020B0604020202020204" pitchFamily="34" charset="0"/>
                <a:cs typeface="Arial" panose="020B0604020202020204" pitchFamily="34" charset="0"/>
              </a:rPr>
              <a:t>► Имеются заболевания репродуктивной системы</a:t>
            </a:r>
            <a:br>
              <a:rPr lang="ru-RU" sz="1100" b="1" i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b="1" i="1">
                <a:latin typeface="Arial" panose="020B0604020202020204" pitchFamily="34" charset="0"/>
                <a:cs typeface="Arial" panose="020B0604020202020204" pitchFamily="34" charset="0"/>
              </a:rPr>
              <a:t>или доказанное снижение фертильности: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5798167" y="3007239"/>
            <a:ext cx="4352609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lvl="0" indent="-85725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мужское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бесплодие (вопрос № 5);</a:t>
            </a:r>
          </a:p>
          <a:p>
            <a:pPr marL="85725" lvl="0" indent="-85725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выявлявшиеся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ранее отклонения от нормы по результатам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спермограммы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85725" lvl="0" indent="-85725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первичный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и вторичный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гипогонадизм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(снижение уровня тестостерона) в настоящее время и в анамнезе;</a:t>
            </a:r>
          </a:p>
          <a:p>
            <a:pPr marL="85725" lvl="0" indent="-85725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задержка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полового развития;</a:t>
            </a:r>
          </a:p>
          <a:p>
            <a:pPr marL="85725" lvl="0" indent="-85725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врожденные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аномалии (пороки развития) мужских половых органов (включая (крипторхизм,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перекрут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яичка, гипоспадия) в настоящее время или в анамнезе, в том числе после оперативного лечения (вопрос № 11, 12);</a:t>
            </a:r>
          </a:p>
          <a:p>
            <a:pPr marL="85725" indent="-85725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перенесенное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лечение по поводу онкологических или аутоиммунных заболеваний (применение ГКС и/или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цитостатиков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, химиотерапия по поводу опухолей любой локализации, хирург. лечение или лучевая терапия по поводу опухолей яичек, предстательной железы, полового члена, прямой </a:t>
            </a: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кишки)</a:t>
            </a:r>
            <a:b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(вопросы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№ 21, 22).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C09894E9-68DA-0D85-EC2A-B5B073752711}"/>
              </a:ext>
            </a:extLst>
          </p:cNvPr>
          <p:cNvSpPr/>
          <p:nvPr/>
        </p:nvSpPr>
        <p:spPr>
          <a:xfrm>
            <a:off x="5543009" y="5759477"/>
            <a:ext cx="490598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течение 1 месяца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направить к врачу-урологу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регионального Центра охраны здоровья семьи и репродукции, либо при его отсутствии — к врачу-урологу отделения репродуктивного здоровья Перинатального центра, либо при его отсутствии — к врачу-урологу областной больницы, получившему дополнительное образование (имеющему практический опыт) в области андрологии/ диагностики и лечения заболеваний мужской репродуктивной системы</a:t>
            </a:r>
          </a:p>
          <a:p>
            <a:pPr marL="171450" indent="-171450"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выявлении ИППП </a:t>
            </a:r>
            <a:r>
              <a:rPr lang="ru-RU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половая партнерша этого мужчины направляется на консультацию к врачу-специалисту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67FA7631-4136-F751-1C4A-F08B324C6A8E}"/>
              </a:ext>
            </a:extLst>
          </p:cNvPr>
          <p:cNvCxnSpPr>
            <a:cxnSpLocks/>
          </p:cNvCxnSpPr>
          <p:nvPr/>
        </p:nvCxnSpPr>
        <p:spPr>
          <a:xfrm>
            <a:off x="5309319" y="2043702"/>
            <a:ext cx="0" cy="547200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2F2C2E2-70BC-67A5-ED4F-E30DB2562D6A}"/>
              </a:ext>
            </a:extLst>
          </p:cNvPr>
          <p:cNvSpPr txBox="1"/>
          <p:nvPr/>
        </p:nvSpPr>
        <p:spPr>
          <a:xfrm>
            <a:off x="7911067" y="920161"/>
            <a:ext cx="170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МУЖЧИНЫ</a:t>
            </a:r>
            <a:endParaRPr lang="ru-RU" sz="200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3483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778</TotalTime>
  <Words>1493</Words>
  <Application>Microsoft Office PowerPoint</Application>
  <PresentationFormat>Произвольный</PresentationFormat>
  <Paragraphs>106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Целищева Юлия Герольдовна</dc:creator>
  <cp:lastModifiedBy>Целищева Юлия Герольдовна</cp:lastModifiedBy>
  <cp:revision>114</cp:revision>
  <dcterms:created xsi:type="dcterms:W3CDTF">2024-07-03T12:53:04Z</dcterms:created>
  <dcterms:modified xsi:type="dcterms:W3CDTF">2025-01-16T06:36:33Z</dcterms:modified>
</cp:coreProperties>
</file>